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90" r:id="rId2"/>
    <p:sldId id="539" r:id="rId3"/>
    <p:sldId id="577" r:id="rId4"/>
    <p:sldId id="578" r:id="rId5"/>
    <p:sldId id="632" r:id="rId6"/>
    <p:sldId id="605" r:id="rId7"/>
    <p:sldId id="580" r:id="rId8"/>
    <p:sldId id="581" r:id="rId9"/>
    <p:sldId id="582" r:id="rId10"/>
    <p:sldId id="583" r:id="rId11"/>
    <p:sldId id="633" r:id="rId12"/>
    <p:sldId id="585" r:id="rId13"/>
    <p:sldId id="586" r:id="rId14"/>
    <p:sldId id="587" r:id="rId15"/>
    <p:sldId id="618" r:id="rId16"/>
    <p:sldId id="588" r:id="rId17"/>
    <p:sldId id="589" r:id="rId18"/>
    <p:sldId id="590" r:id="rId19"/>
    <p:sldId id="620" r:id="rId20"/>
    <p:sldId id="591" r:id="rId21"/>
    <p:sldId id="592" r:id="rId22"/>
    <p:sldId id="593" r:id="rId23"/>
    <p:sldId id="594" r:id="rId24"/>
    <p:sldId id="595" r:id="rId25"/>
    <p:sldId id="596" r:id="rId26"/>
    <p:sldId id="597" r:id="rId27"/>
    <p:sldId id="621" r:id="rId28"/>
    <p:sldId id="598" r:id="rId29"/>
    <p:sldId id="599" r:id="rId30"/>
    <p:sldId id="600" r:id="rId31"/>
    <p:sldId id="601" r:id="rId32"/>
    <p:sldId id="602"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FF6"/>
    <a:srgbClr val="00FF00"/>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0" autoAdjust="0"/>
    <p:restoredTop sz="83923" autoAdjust="0"/>
  </p:normalViewPr>
  <p:slideViewPr>
    <p:cSldViewPr snapToGrid="0" snapToObjects="1">
      <p:cViewPr varScale="1">
        <p:scale>
          <a:sx n="108" d="100"/>
          <a:sy n="108" d="100"/>
        </p:scale>
        <p:origin x="-8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2C1E9724-FEAB-43D8-AAA0-530579E211DF}" type="datetime1">
              <a:rPr lang="en-US"/>
              <a:pPr>
                <a:defRPr/>
              </a:pPr>
              <a:t>8/22/11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6D5BE92E-1A93-4C0E-B879-2A13CE87F1D6}" type="slidenum">
              <a:rPr lang="en-US"/>
              <a:pPr>
                <a:defRPr/>
              </a:pPr>
              <a:t>‹#›</a:t>
            </a:fld>
            <a:endParaRPr lang="en-US"/>
          </a:p>
        </p:txBody>
      </p:sp>
    </p:spTree>
    <p:extLst>
      <p:ext uri="{BB962C8B-B14F-4D97-AF65-F5344CB8AC3E}">
        <p14:creationId xmlns:p14="http://schemas.microsoft.com/office/powerpoint/2010/main" val="40308956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110" charset="-128"/>
                <a:cs typeface="ＭＳ Ｐゴシック" pitchFamily="-110" charset="-128"/>
              </a:rPr>
              <a:t>Front art piece UN9.1 </a:t>
            </a:r>
            <a:r>
              <a:rPr lang="en-US" sz="1200" kern="1200" dirty="0" smtClean="0">
                <a:solidFill>
                  <a:schemeClr val="tx1"/>
                </a:solidFill>
                <a:latin typeface="+mn-lt"/>
                <a:ea typeface="ＭＳ Ｐゴシック" pitchFamily="-110" charset="-128"/>
                <a:cs typeface="ＭＳ Ｐゴシック" pitchFamily="-110" charset="-128"/>
              </a:rPr>
              <a:t>Declines in populations of black grouse in Europe led to loss of genetic diversity.</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9.8  </a:t>
            </a:r>
            <a:r>
              <a:rPr lang="en-US" sz="1200" kern="1200" dirty="0" err="1" smtClean="0">
                <a:solidFill>
                  <a:schemeClr val="tx1"/>
                </a:solidFill>
                <a:latin typeface="+mn-lt"/>
                <a:ea typeface="ＭＳ Ｐゴシック" pitchFamily="-110" charset="-128"/>
                <a:cs typeface="ＭＳ Ｐゴシック" pitchFamily="-110" charset="-128"/>
              </a:rPr>
              <a:t>Heterozygosity</a:t>
            </a:r>
            <a:r>
              <a:rPr lang="en-US" sz="1200" kern="1200" dirty="0" smtClean="0">
                <a:solidFill>
                  <a:schemeClr val="tx1"/>
                </a:solidFill>
                <a:latin typeface="+mn-lt"/>
                <a:ea typeface="ＭＳ Ｐゴシック" pitchFamily="-110" charset="-128"/>
                <a:cs typeface="ＭＳ Ｐゴシック" pitchFamily="-110" charset="-128"/>
              </a:rPr>
              <a:t> and multiple alleles in plant populations in the Swiss Alps.  a.  </a:t>
            </a:r>
            <a:r>
              <a:rPr lang="en-US" sz="1200" kern="1200" dirty="0" err="1" smtClean="0">
                <a:solidFill>
                  <a:schemeClr val="tx1"/>
                </a:solidFill>
                <a:latin typeface="+mn-lt"/>
                <a:ea typeface="ＭＳ Ｐゴシック" pitchFamily="-110" charset="-128"/>
                <a:cs typeface="ＭＳ Ｐゴシック" pitchFamily="-110" charset="-128"/>
              </a:rPr>
              <a:t>Heterozygosity</a:t>
            </a:r>
            <a:r>
              <a:rPr lang="en-US" sz="1200" kern="1200" dirty="0" smtClean="0">
                <a:solidFill>
                  <a:schemeClr val="tx1"/>
                </a:solidFill>
                <a:latin typeface="+mn-lt"/>
                <a:ea typeface="ＭＳ Ｐゴシック" pitchFamily="-110" charset="-128"/>
                <a:cs typeface="ＭＳ Ｐゴシック" pitchFamily="-110" charset="-128"/>
              </a:rPr>
              <a:t>, indicating the number of genes within a population that were heterozygous, averaged over all genes and all individuals within a population.  b. The mean percentage of loci within a population that had multiple alleles, averaged over all populations sampled.  </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9.9  </a:t>
            </a:r>
            <a:r>
              <a:rPr lang="en-US" sz="1200" kern="1200" dirty="0" smtClean="0">
                <a:solidFill>
                  <a:schemeClr val="tx1"/>
                </a:solidFill>
                <a:latin typeface="+mn-lt"/>
                <a:ea typeface="ＭＳ Ｐゴシック" pitchFamily="-110" charset="-128"/>
                <a:cs typeface="ＭＳ Ｐゴシック" pitchFamily="-110" charset="-128"/>
              </a:rPr>
              <a:t>Genetic distances for each pair of populations, with a best fit regression line fit through the data (solid line), with 95% confidence interval for the best fit line (dotted lines).  a. Alpine </a:t>
            </a:r>
            <a:r>
              <a:rPr lang="en-US" sz="1200" kern="1200" dirty="0" err="1" smtClean="0">
                <a:solidFill>
                  <a:schemeClr val="tx1"/>
                </a:solidFill>
                <a:latin typeface="+mn-lt"/>
                <a:ea typeface="ＭＳ Ｐゴシック" pitchFamily="-110" charset="-128"/>
                <a:cs typeface="ＭＳ Ｐゴシック" pitchFamily="-110" charset="-128"/>
              </a:rPr>
              <a:t>willowherb</a:t>
            </a:r>
            <a:r>
              <a:rPr lang="en-US" sz="1200" kern="1200" dirty="0" smtClean="0">
                <a:solidFill>
                  <a:schemeClr val="tx1"/>
                </a:solidFill>
                <a:latin typeface="+mn-lt"/>
                <a:ea typeface="ＭＳ Ｐゴシック" pitchFamily="-110" charset="-128"/>
                <a:cs typeface="ＭＳ Ｐゴシック" pitchFamily="-110" charset="-128"/>
              </a:rPr>
              <a:t>.  b.  Rose-like plant.  c. Yellow bellflower.</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9.10  </a:t>
            </a:r>
            <a:r>
              <a:rPr lang="en-US" sz="1200" kern="1200" dirty="0" smtClean="0">
                <a:solidFill>
                  <a:schemeClr val="tx1"/>
                </a:solidFill>
                <a:latin typeface="+mn-lt"/>
                <a:ea typeface="ＭＳ Ｐゴシック" pitchFamily="-110" charset="-128"/>
                <a:cs typeface="ＭＳ Ｐゴシック" pitchFamily="-110" charset="-128"/>
              </a:rPr>
              <a:t>Locations of nine populations of the orchid </a:t>
            </a:r>
            <a:r>
              <a:rPr lang="en-US" sz="1200" i="1" kern="1200" dirty="0" err="1" smtClean="0">
                <a:solidFill>
                  <a:schemeClr val="tx1"/>
                </a:solidFill>
                <a:latin typeface="+mn-lt"/>
                <a:ea typeface="ＭＳ Ｐゴシック" pitchFamily="-110" charset="-128"/>
                <a:cs typeface="ＭＳ Ｐゴシック" pitchFamily="-110" charset="-128"/>
              </a:rPr>
              <a:t>Amitostigma</a:t>
            </a:r>
            <a:r>
              <a:rPr lang="en-US" sz="1200" i="1"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gracile</a:t>
            </a:r>
            <a:r>
              <a:rPr lang="en-US" sz="1200" kern="1200" dirty="0" smtClean="0">
                <a:solidFill>
                  <a:schemeClr val="tx1"/>
                </a:solidFill>
                <a:latin typeface="+mn-lt"/>
                <a:ea typeface="ＭＳ Ｐゴシック" pitchFamily="-110" charset="-128"/>
                <a:cs typeface="ＭＳ Ｐゴシック" pitchFamily="-110" charset="-128"/>
              </a:rPr>
              <a:t> in South Korea.  The lower left map is an expansion of the box in the upper map labeled AM-1 ~ AM-5, and the lower right map is an expansion of the box in the lower left map labeled AM-1 ~ AM-4.  Pie-charts attached to each population’s location indicate the frequency of two alleles of diaphorase.  A third allele was found in population AM-3, but at low frequency (0.014).</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9.11  </a:t>
            </a:r>
            <a:r>
              <a:rPr lang="en-US" sz="1200" kern="1200" dirty="0" smtClean="0">
                <a:solidFill>
                  <a:schemeClr val="tx1"/>
                </a:solidFill>
                <a:latin typeface="+mn-lt"/>
                <a:ea typeface="ＭＳ Ｐゴシック" pitchFamily="-110" charset="-128"/>
                <a:cs typeface="ＭＳ Ｐゴシック" pitchFamily="-110" charset="-128"/>
              </a:rPr>
              <a:t>Change over time in number of displaying black grouse cocks and the number of occupied breeding areas in the Netherlands from 1940 to 2007.</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ＭＳ Ｐゴシック" pitchFamily="-110" charset="-128"/>
                <a:cs typeface="ＭＳ Ｐゴシック" pitchFamily="-110" charset="-128"/>
              </a:rPr>
              <a:t>Table 9.1.</a:t>
            </a:r>
            <a:r>
              <a:rPr lang="en-US" sz="1200" kern="1200" dirty="0" smtClean="0">
                <a:solidFill>
                  <a:schemeClr val="tx1"/>
                </a:solidFill>
                <a:latin typeface="+mn-lt"/>
                <a:ea typeface="ＭＳ Ｐゴシック" pitchFamily="-110" charset="-128"/>
                <a:cs typeface="ＭＳ Ｐゴシック" pitchFamily="-110" charset="-128"/>
              </a:rPr>
              <a:t>  Estimates of genetic distance among four populations of black grouse in Europe.  Numbers in parentheses are the 95% confidence intervals for the estimates. </a:t>
            </a:r>
            <a:r>
              <a:rPr lang="en-US" sz="1200" b="1" kern="1200" dirty="0" smtClean="0">
                <a:solidFill>
                  <a:schemeClr val="tx1"/>
                </a:solidFill>
                <a:latin typeface="+mn-lt"/>
                <a:ea typeface="ＭＳ Ｐゴシック" pitchFamily="-110" charset="-128"/>
                <a:cs typeface="ＭＳ Ｐゴシック" pitchFamily="-110" charset="-128"/>
              </a:rPr>
              <a:t>From Larsson et al. </a:t>
            </a:r>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9.12  </a:t>
            </a:r>
            <a:r>
              <a:rPr lang="en-US" sz="1200" kern="1200" dirty="0" smtClean="0">
                <a:solidFill>
                  <a:schemeClr val="tx1"/>
                </a:solidFill>
                <a:latin typeface="+mn-lt"/>
                <a:ea typeface="ＭＳ Ｐゴシック" pitchFamily="-110" charset="-128"/>
                <a:cs typeface="ＭＳ Ｐゴシック" pitchFamily="-110" charset="-128"/>
              </a:rPr>
              <a:t>Estimates of genetic diversity, as measured by </a:t>
            </a:r>
            <a:r>
              <a:rPr lang="en-US" sz="1200" kern="1200" dirty="0" err="1" smtClean="0">
                <a:solidFill>
                  <a:schemeClr val="tx1"/>
                </a:solidFill>
                <a:latin typeface="+mn-lt"/>
                <a:ea typeface="ＭＳ Ｐゴシック" pitchFamily="-110" charset="-128"/>
                <a:cs typeface="ＭＳ Ｐゴシック" pitchFamily="-110" charset="-128"/>
              </a:rPr>
              <a:t>heterozygosity</a:t>
            </a:r>
            <a:r>
              <a:rPr lang="en-US" sz="1200" kern="1200" dirty="0" smtClean="0">
                <a:solidFill>
                  <a:schemeClr val="tx1"/>
                </a:solidFill>
                <a:latin typeface="+mn-lt"/>
                <a:ea typeface="ＭＳ Ｐゴシック" pitchFamily="-110" charset="-128"/>
                <a:cs typeface="ＭＳ Ｐゴシック" pitchFamily="-110" charset="-128"/>
              </a:rPr>
              <a:t> and number of alleles, in four black grouse populations.  The museum population estimated values for the Dutch population in the past, and the Norway and Austrian populations were current, but larger populations.  Values are averages (with standard deviation error bars).</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9.13  </a:t>
            </a:r>
            <a:r>
              <a:rPr lang="en-US" sz="1200" kern="1200" dirty="0" smtClean="0">
                <a:solidFill>
                  <a:schemeClr val="tx1"/>
                </a:solidFill>
                <a:latin typeface="+mn-lt"/>
                <a:ea typeface="ＭＳ Ｐゴシック" pitchFamily="-110" charset="-128"/>
                <a:cs typeface="ＭＳ Ｐゴシック" pitchFamily="-110" charset="-128"/>
              </a:rPr>
              <a:t>Skull of </a:t>
            </a:r>
            <a:r>
              <a:rPr lang="en-US" sz="1200" i="1" kern="1200" dirty="0" err="1" smtClean="0">
                <a:solidFill>
                  <a:schemeClr val="tx1"/>
                </a:solidFill>
                <a:latin typeface="+mn-lt"/>
                <a:ea typeface="ＭＳ Ｐゴシック" pitchFamily="-110" charset="-128"/>
                <a:cs typeface="ＭＳ Ｐゴシック" pitchFamily="-110" charset="-128"/>
              </a:rPr>
              <a:t>Sahelanthropus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tchadensis</a:t>
            </a:r>
            <a:r>
              <a:rPr lang="en-US" sz="1200" kern="1200" dirty="0" smtClean="0">
                <a:solidFill>
                  <a:schemeClr val="tx1"/>
                </a:solidFill>
                <a:latin typeface="+mn-lt"/>
                <a:ea typeface="ＭＳ Ｐゴシック" pitchFamily="-110" charset="-128"/>
                <a:cs typeface="ＭＳ Ｐゴシック" pitchFamily="-110" charset="-128"/>
              </a:rPr>
              <a:t> discovered in Chad.  a. View from the front; note that skull has been compressed on one side. b. side view. c.  View from above. d. View from below.</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9.14  </a:t>
            </a:r>
            <a:r>
              <a:rPr lang="en-US" sz="1200" kern="1200" dirty="0" smtClean="0">
                <a:solidFill>
                  <a:schemeClr val="tx1"/>
                </a:solidFill>
                <a:latin typeface="+mn-lt"/>
                <a:ea typeface="ＭＳ Ｐゴシック" pitchFamily="-110" charset="-128"/>
                <a:cs typeface="ＭＳ Ｐゴシック" pitchFamily="-110" charset="-128"/>
              </a:rPr>
              <a:t>Skulls of several hominids and chimpanzees.   a. </a:t>
            </a:r>
            <a:r>
              <a:rPr lang="en-US" sz="1200" i="1" kern="1200" dirty="0" err="1" smtClean="0">
                <a:solidFill>
                  <a:schemeClr val="tx1"/>
                </a:solidFill>
                <a:latin typeface="+mn-lt"/>
                <a:ea typeface="ＭＳ Ｐゴシック" pitchFamily="-110" charset="-128"/>
                <a:cs typeface="ＭＳ Ｐゴシック" pitchFamily="-110" charset="-128"/>
              </a:rPr>
              <a:t>Sahelanthropus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tchadensis</a:t>
            </a:r>
            <a:r>
              <a:rPr lang="en-US" sz="1200" kern="1200" dirty="0" smtClean="0">
                <a:solidFill>
                  <a:schemeClr val="tx1"/>
                </a:solidFill>
                <a:latin typeface="+mn-lt"/>
                <a:ea typeface="ＭＳ Ｐゴシック" pitchFamily="-110" charset="-128"/>
                <a:cs typeface="ＭＳ Ｐゴシック" pitchFamily="-110" charset="-128"/>
              </a:rPr>
              <a:t> discovered in Chad.  b. </a:t>
            </a:r>
            <a:r>
              <a:rPr lang="en-US" sz="1200" i="1" kern="1200" dirty="0" smtClean="0">
                <a:solidFill>
                  <a:schemeClr val="tx1"/>
                </a:solidFill>
                <a:latin typeface="+mn-lt"/>
                <a:ea typeface="ＭＳ Ｐゴシック" pitchFamily="-110" charset="-128"/>
                <a:cs typeface="ＭＳ Ｐゴシック" pitchFamily="-110" charset="-128"/>
              </a:rPr>
              <a:t>Australopithecus </a:t>
            </a:r>
            <a:r>
              <a:rPr lang="en-US" sz="1200" i="1" kern="1200" dirty="0" err="1" smtClean="0">
                <a:solidFill>
                  <a:schemeClr val="tx1"/>
                </a:solidFill>
                <a:latin typeface="+mn-lt"/>
                <a:ea typeface="ＭＳ Ｐゴシック" pitchFamily="-110" charset="-128"/>
                <a:cs typeface="ＭＳ Ｐゴシック" pitchFamily="-110" charset="-128"/>
              </a:rPr>
              <a:t>africanus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kern="1200" dirty="0" smtClean="0">
                <a:solidFill>
                  <a:schemeClr val="tx1"/>
                </a:solidFill>
                <a:latin typeface="+mn-lt"/>
                <a:ea typeface="ＭＳ Ｐゴシック" pitchFamily="-110" charset="-128"/>
                <a:cs typeface="ＭＳ Ｐゴシック" pitchFamily="-110" charset="-128"/>
              </a:rPr>
              <a:t>c.  </a:t>
            </a:r>
            <a:r>
              <a:rPr lang="en-US" sz="1200" i="1" kern="1200" dirty="0" smtClean="0">
                <a:solidFill>
                  <a:schemeClr val="tx1"/>
                </a:solidFill>
                <a:latin typeface="+mn-lt"/>
                <a:ea typeface="ＭＳ Ｐゴシック" pitchFamily="-110" charset="-128"/>
                <a:cs typeface="ＭＳ Ｐゴシック" pitchFamily="-110" charset="-128"/>
              </a:rPr>
              <a:t>Homo sapiens</a:t>
            </a:r>
            <a:r>
              <a:rPr lang="en-US" sz="1200" kern="1200" dirty="0" smtClean="0">
                <a:solidFill>
                  <a:schemeClr val="tx1"/>
                </a:solidFill>
                <a:latin typeface="+mn-lt"/>
                <a:ea typeface="ＭＳ Ｐゴシック" pitchFamily="-110" charset="-128"/>
                <a:cs typeface="ＭＳ Ｐゴシック" pitchFamily="-110" charset="-128"/>
              </a:rPr>
              <a:t>, human. d. Two skulls of chimpanzees, </a:t>
            </a:r>
            <a:r>
              <a:rPr lang="en-US" sz="1200" i="1" kern="1200" dirty="0" smtClean="0">
                <a:solidFill>
                  <a:schemeClr val="tx1"/>
                </a:solidFill>
                <a:latin typeface="+mn-lt"/>
                <a:ea typeface="ＭＳ Ｐゴシック" pitchFamily="-110" charset="-128"/>
                <a:cs typeface="ＭＳ Ｐゴシック" pitchFamily="-110" charset="-128"/>
              </a:rPr>
              <a:t>Pan troglodytes</a:t>
            </a:r>
            <a:r>
              <a:rPr lang="en-US" sz="1200" kern="1200" dirty="0" smtClean="0">
                <a:solidFill>
                  <a:schemeClr val="tx1"/>
                </a:solidFill>
                <a:latin typeface="+mn-lt"/>
                <a:ea typeface="ＭＳ Ｐゴシック" pitchFamily="-110" charset="-128"/>
                <a:cs typeface="ＭＳ Ｐゴシック" pitchFamily="-110" charset="-128"/>
              </a:rPr>
              <a:t>.</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9.2. </a:t>
            </a:r>
            <a:r>
              <a:rPr lang="en-US" sz="1200" kern="1200" dirty="0" smtClean="0">
                <a:solidFill>
                  <a:schemeClr val="tx1"/>
                </a:solidFill>
                <a:effectLst/>
                <a:latin typeface="+mn-lt"/>
                <a:ea typeface="ＭＳ Ｐゴシック" pitchFamily="-110" charset="-128"/>
                <a:cs typeface="ＭＳ Ｐゴシック" pitchFamily="-110" charset="-128"/>
              </a:rPr>
              <a:t> Skull measurements for unknown hominid fossil and several known species.  If the range from multiple specimens is known, that is shown.  Empty cells represent missing data.  The upper lip length is the distance from the base of the nasal cavity to the base of the upper teeth.  Canines are teeth.  </a:t>
            </a:r>
            <a:r>
              <a:rPr lang="en-US" sz="1200" i="1" kern="1200" dirty="0" smtClean="0">
                <a:solidFill>
                  <a:schemeClr val="tx1"/>
                </a:solidFill>
                <a:effectLst/>
                <a:latin typeface="+mn-lt"/>
                <a:ea typeface="ＭＳ Ｐゴシック" pitchFamily="-110" charset="-128"/>
                <a:cs typeface="ＭＳ Ｐゴシック" pitchFamily="-110" charset="-128"/>
              </a:rPr>
              <a:t>A.</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i="1" kern="1200" dirty="0" smtClean="0">
                <a:solidFill>
                  <a:schemeClr val="tx1"/>
                </a:solidFill>
                <a:effectLst/>
                <a:latin typeface="+mn-lt"/>
                <a:ea typeface="ＭＳ Ｐゴシック" pitchFamily="-110" charset="-128"/>
                <a:cs typeface="ＭＳ Ｐゴシック" pitchFamily="-110" charset="-128"/>
              </a:rPr>
              <a:t>Australopithecus</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i="1" kern="1200" dirty="0" smtClean="0">
                <a:solidFill>
                  <a:schemeClr val="tx1"/>
                </a:solidFill>
                <a:effectLst/>
                <a:latin typeface="+mn-lt"/>
                <a:ea typeface="ＭＳ Ｐゴシック" pitchFamily="-110" charset="-128"/>
                <a:cs typeface="ＭＳ Ｐゴシック" pitchFamily="-110" charset="-128"/>
              </a:rPr>
              <a:t>P.</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i="1" kern="1200" dirty="0" err="1" smtClean="0">
                <a:solidFill>
                  <a:schemeClr val="tx1"/>
                </a:solidFill>
                <a:effectLst/>
                <a:latin typeface="+mn-lt"/>
                <a:ea typeface="ＭＳ Ｐゴシック" pitchFamily="-110" charset="-128"/>
                <a:cs typeface="ＭＳ Ｐゴシック" pitchFamily="-110" charset="-128"/>
              </a:rPr>
              <a:t>Paranthropus</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i="1" kern="1200" dirty="0" smtClean="0">
                <a:solidFill>
                  <a:schemeClr val="tx1"/>
                </a:solidFill>
                <a:effectLst/>
                <a:latin typeface="+mn-lt"/>
                <a:ea typeface="ＭＳ Ｐゴシック" pitchFamily="-110" charset="-128"/>
                <a:cs typeface="ＭＳ Ｐゴシック" pitchFamily="-110" charset="-128"/>
              </a:rPr>
              <a:t>Pan troglodytes</a:t>
            </a:r>
            <a:r>
              <a:rPr lang="en-US" sz="1200" kern="1200" dirty="0" smtClean="0">
                <a:solidFill>
                  <a:schemeClr val="tx1"/>
                </a:solidFill>
                <a:effectLst/>
                <a:latin typeface="+mn-lt"/>
                <a:ea typeface="ＭＳ Ｐゴシック" pitchFamily="-110" charset="-128"/>
                <a:cs typeface="ＭＳ Ｐゴシック" pitchFamily="-110" charset="-128"/>
              </a:rPr>
              <a:t> is the chimpanzee. </a:t>
            </a:r>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19</a:t>
            </a:fld>
            <a:endParaRPr lang="en-US"/>
          </a:p>
        </p:txBody>
      </p:sp>
    </p:spTree>
    <p:extLst>
      <p:ext uri="{BB962C8B-B14F-4D97-AF65-F5344CB8AC3E}">
        <p14:creationId xmlns:p14="http://schemas.microsoft.com/office/powerpoint/2010/main" val="1081786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9.15  </a:t>
            </a:r>
            <a:r>
              <a:rPr lang="en-US" sz="1200" kern="1200" dirty="0" smtClean="0">
                <a:solidFill>
                  <a:schemeClr val="tx1"/>
                </a:solidFill>
                <a:latin typeface="+mn-lt"/>
                <a:ea typeface="ＭＳ Ｐゴシック" pitchFamily="-110" charset="-128"/>
                <a:cs typeface="ＭＳ Ｐゴシック" pitchFamily="-110" charset="-128"/>
              </a:rPr>
              <a:t>Estimates of brain volume ranges from fossil evidence of a variety of hominid species and three living species.  The fossil from Chad is at the lower left, and extinct hominids are also shown (</a:t>
            </a:r>
            <a:r>
              <a:rPr lang="en-US" sz="1200" i="1" kern="1200" dirty="0" smtClean="0">
                <a:solidFill>
                  <a:schemeClr val="tx1"/>
                </a:solidFill>
                <a:latin typeface="+mn-lt"/>
                <a:ea typeface="ＭＳ Ｐゴシック" pitchFamily="-110" charset="-128"/>
                <a:cs typeface="ＭＳ Ｐゴシック" pitchFamily="-110" charset="-128"/>
              </a:rPr>
              <a:t>Australopithecus </a:t>
            </a:r>
            <a:r>
              <a:rPr lang="en-US" sz="1200" i="1" kern="1200" dirty="0" err="1" smtClean="0">
                <a:solidFill>
                  <a:schemeClr val="tx1"/>
                </a:solidFill>
                <a:latin typeface="+mn-lt"/>
                <a:ea typeface="ＭＳ Ｐゴシック" pitchFamily="-110" charset="-128"/>
                <a:cs typeface="ＭＳ Ｐゴシック" pitchFamily="-110" charset="-128"/>
              </a:rPr>
              <a:t>afarensis</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Au. afar.</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Australopithecus </a:t>
            </a:r>
            <a:r>
              <a:rPr lang="en-US" sz="1200" i="1" kern="1200" dirty="0" err="1" smtClean="0">
                <a:solidFill>
                  <a:schemeClr val="tx1"/>
                </a:solidFill>
                <a:latin typeface="+mn-lt"/>
                <a:ea typeface="ＭＳ Ｐゴシック" pitchFamily="-110" charset="-128"/>
                <a:cs typeface="ＭＳ Ｐゴシック" pitchFamily="-110" charset="-128"/>
              </a:rPr>
              <a:t>africanus</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Au. </a:t>
            </a:r>
            <a:r>
              <a:rPr lang="en-US" sz="1200" i="1" kern="1200" dirty="0" err="1" smtClean="0">
                <a:solidFill>
                  <a:schemeClr val="tx1"/>
                </a:solidFill>
                <a:latin typeface="+mn-lt"/>
                <a:ea typeface="ＭＳ Ｐゴシック" pitchFamily="-110" charset="-128"/>
                <a:cs typeface="ＭＳ Ｐゴシック" pitchFamily="-110" charset="-128"/>
              </a:rPr>
              <a:t>afr</a:t>
            </a:r>
            <a:r>
              <a:rPr lang="en-US" sz="1200" i="1" kern="1200" dirty="0" smtClean="0">
                <a:solidFill>
                  <a:schemeClr val="tx1"/>
                </a:solidFill>
                <a:latin typeface="+mn-lt"/>
                <a:ea typeface="ＭＳ Ｐゴシック" pitchFamily="-110" charset="-128"/>
                <a:cs typeface="ＭＳ Ｐゴシック" pitchFamily="-110" charset="-128"/>
              </a:rPr>
              <a:t>.</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Paranthropus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boisei</a:t>
            </a:r>
            <a:r>
              <a:rPr lang="en-US" sz="1200" i="1" kern="1200" dirty="0" smtClean="0">
                <a:solidFill>
                  <a:schemeClr val="tx1"/>
                </a:solidFill>
                <a:latin typeface="+mn-lt"/>
                <a:ea typeface="ＭＳ Ｐゴシック" pitchFamily="-110" charset="-128"/>
                <a:cs typeface="ＭＳ Ｐゴシック" pitchFamily="-110" charset="-128"/>
              </a:rPr>
              <a:t>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P. </a:t>
            </a:r>
            <a:r>
              <a:rPr lang="en-US" sz="1200" i="1" kern="1200" dirty="0" err="1" smtClean="0">
                <a:solidFill>
                  <a:schemeClr val="tx1"/>
                </a:solidFill>
                <a:latin typeface="+mn-lt"/>
                <a:ea typeface="ＭＳ Ｐゴシック" pitchFamily="-110" charset="-128"/>
                <a:cs typeface="ＭＳ Ｐゴシック" pitchFamily="-110" charset="-128"/>
              </a:rPr>
              <a:t>bos</a:t>
            </a:r>
            <a:r>
              <a:rPr lang="en-US" sz="1200" i="1" kern="1200" dirty="0" smtClean="0">
                <a:solidFill>
                  <a:schemeClr val="tx1"/>
                </a:solidFill>
                <a:latin typeface="+mn-lt"/>
                <a:ea typeface="ＭＳ Ｐゴシック" pitchFamily="-110" charset="-128"/>
                <a:cs typeface="ＭＳ Ｐゴシック" pitchFamily="-110" charset="-128"/>
              </a:rPr>
              <a:t>.</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Paranthropus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robustus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P. rob.</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Homo </a:t>
            </a:r>
            <a:r>
              <a:rPr lang="en-US" sz="1200" i="1" kern="1200" dirty="0" err="1" smtClean="0">
                <a:solidFill>
                  <a:schemeClr val="tx1"/>
                </a:solidFill>
                <a:latin typeface="+mn-lt"/>
                <a:ea typeface="ＭＳ Ｐゴシック" pitchFamily="-110" charset="-128"/>
                <a:cs typeface="ＭＳ Ｐゴシック" pitchFamily="-110" charset="-128"/>
              </a:rPr>
              <a:t>habilis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H. hab.</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Homo </a:t>
            </a:r>
            <a:r>
              <a:rPr lang="en-US" sz="1200" i="1" kern="1200" dirty="0" err="1" smtClean="0">
                <a:solidFill>
                  <a:schemeClr val="tx1"/>
                </a:solidFill>
                <a:latin typeface="+mn-lt"/>
                <a:ea typeface="ＭＳ Ｐゴシック" pitchFamily="-110" charset="-128"/>
                <a:cs typeface="ＭＳ Ｐゴシック" pitchFamily="-110" charset="-128"/>
              </a:rPr>
              <a:t>ergaster</a:t>
            </a:r>
            <a:r>
              <a:rPr lang="en-US" sz="1200" i="1" kern="1200" dirty="0" smtClean="0">
                <a:solidFill>
                  <a:schemeClr val="tx1"/>
                </a:solidFill>
                <a:latin typeface="+mn-lt"/>
                <a:ea typeface="ＭＳ Ｐゴシック" pitchFamily="-110" charset="-128"/>
                <a:cs typeface="ＭＳ Ｐゴシック" pitchFamily="-110" charset="-128"/>
              </a:rPr>
              <a:t>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H. erg.</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Homo erectus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H. ere.</a:t>
            </a:r>
            <a:r>
              <a:rPr lang="en-US" sz="1200" kern="1200" dirty="0" smtClean="0">
                <a:solidFill>
                  <a:schemeClr val="tx1"/>
                </a:solidFill>
                <a:latin typeface="+mn-lt"/>
                <a:ea typeface="ＭＳ Ｐゴシック" pitchFamily="-110" charset="-128"/>
                <a:cs typeface="ＭＳ Ｐゴシック" pitchFamily="-110" charset="-128"/>
              </a:rPr>
              <a:t>)).  Modern humans, </a:t>
            </a:r>
            <a:r>
              <a:rPr lang="en-US" sz="1200" i="1" kern="1200" dirty="0" smtClean="0">
                <a:solidFill>
                  <a:schemeClr val="tx1"/>
                </a:solidFill>
                <a:latin typeface="+mn-lt"/>
                <a:ea typeface="ＭＳ Ｐゴシック" pitchFamily="-110" charset="-128"/>
                <a:cs typeface="ＭＳ Ｐゴシック" pitchFamily="-110" charset="-128"/>
              </a:rPr>
              <a:t>Homo sapiens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H. sap.</a:t>
            </a:r>
            <a:r>
              <a:rPr lang="en-US" sz="1200" kern="1200" dirty="0" smtClean="0">
                <a:solidFill>
                  <a:schemeClr val="tx1"/>
                </a:solidFill>
                <a:latin typeface="+mn-lt"/>
                <a:ea typeface="ＭＳ Ｐゴシック" pitchFamily="-110" charset="-128"/>
                <a:cs typeface="ＭＳ Ｐゴシック" pitchFamily="-110" charset="-128"/>
              </a:rPr>
              <a:t>), chimpanzees (</a:t>
            </a:r>
            <a:r>
              <a:rPr lang="en-US" sz="1200" i="1" kern="1200" dirty="0" smtClean="0">
                <a:solidFill>
                  <a:schemeClr val="tx1"/>
                </a:solidFill>
                <a:latin typeface="+mn-lt"/>
                <a:ea typeface="ＭＳ Ｐゴシック" pitchFamily="-110" charset="-128"/>
                <a:cs typeface="ＭＳ Ｐゴシック" pitchFamily="-110" charset="-128"/>
              </a:rPr>
              <a:t>Pan</a:t>
            </a:r>
            <a:r>
              <a:rPr lang="en-US" sz="1200" kern="1200" dirty="0" smtClean="0">
                <a:solidFill>
                  <a:schemeClr val="tx1"/>
                </a:solidFill>
                <a:latin typeface="+mn-lt"/>
                <a:ea typeface="ＭＳ Ｐゴシック" pitchFamily="-110" charset="-128"/>
                <a:cs typeface="ＭＳ Ｐゴシック" pitchFamily="-110" charset="-128"/>
              </a:rPr>
              <a:t>) and gorillas (</a:t>
            </a:r>
            <a:r>
              <a:rPr lang="en-US" sz="1200" i="1" kern="1200" dirty="0" err="1" smtClean="0">
                <a:solidFill>
                  <a:schemeClr val="tx1"/>
                </a:solidFill>
                <a:latin typeface="+mn-lt"/>
                <a:ea typeface="ＭＳ Ｐゴシック" pitchFamily="-110" charset="-128"/>
                <a:cs typeface="ＭＳ Ｐゴシック" pitchFamily="-110" charset="-128"/>
              </a:rPr>
              <a:t>Gor</a:t>
            </a:r>
            <a:r>
              <a:rPr lang="en-US" sz="1200" i="1" kern="1200" dirty="0" smtClean="0">
                <a:solidFill>
                  <a:schemeClr val="tx1"/>
                </a:solidFill>
                <a:latin typeface="+mn-lt"/>
                <a:ea typeface="ＭＳ Ｐゴシック" pitchFamily="-110" charset="-128"/>
                <a:cs typeface="ＭＳ Ｐゴシック" pitchFamily="-110" charset="-128"/>
              </a:rPr>
              <a:t>.</a:t>
            </a:r>
            <a:r>
              <a:rPr lang="en-US" sz="1200" kern="1200" dirty="0" smtClean="0">
                <a:solidFill>
                  <a:schemeClr val="tx1"/>
                </a:solidFill>
                <a:latin typeface="+mn-lt"/>
                <a:ea typeface="ＭＳ Ｐゴシック" pitchFamily="-110" charset="-128"/>
                <a:cs typeface="ＭＳ Ｐゴシック" pitchFamily="-110" charset="-128"/>
              </a:rPr>
              <a:t>) are shown for comparison.</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 </a:t>
            </a:r>
            <a:r>
              <a:rPr lang="en-US" sz="1200" kern="1200" dirty="0" smtClean="0">
                <a:solidFill>
                  <a:schemeClr val="tx1"/>
                </a:solidFill>
                <a:latin typeface="+mn-lt"/>
                <a:ea typeface="ＭＳ Ｐゴシック" pitchFamily="-110" charset="-128"/>
                <a:cs typeface="ＭＳ Ｐゴシック" pitchFamily="-110" charset="-128"/>
              </a:rPr>
              <a:t> Spatial structure of a fungus population in a forest, showing downed logs (squares and triangles), and the number of distinct genetic types of fungus at each log.  Solid lines indicate locations of streams, while shading indicates non-forested areas.  The red square is log R, which is shown in detail in Figure 9.2.</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9.16  </a:t>
            </a:r>
            <a:r>
              <a:rPr lang="en-US" sz="1200" kern="1200" dirty="0" smtClean="0">
                <a:solidFill>
                  <a:schemeClr val="tx1"/>
                </a:solidFill>
                <a:latin typeface="+mn-lt"/>
                <a:ea typeface="ＭＳ Ｐゴシック" pitchFamily="-110" charset="-128"/>
                <a:cs typeface="ＭＳ Ｐゴシック" pitchFamily="-110" charset="-128"/>
              </a:rPr>
              <a:t>This figure represents the known fossil record of hominids, including humans (top left) and chimpanzees (top right).  The height of a bar represents the dates of the earliest and latest fossil evidence.  Species are grouped by brain and tooth size, and posture and locomotion inferred by skeletal evidence.  Obligate bipedal organisms must walk on two legs; </a:t>
            </a:r>
            <a:r>
              <a:rPr lang="en-US" sz="1200" kern="1200" dirty="0" err="1" smtClean="0">
                <a:solidFill>
                  <a:schemeClr val="tx1"/>
                </a:solidFill>
                <a:latin typeface="+mn-lt"/>
                <a:ea typeface="ＭＳ Ｐゴシック" pitchFamily="-110" charset="-128"/>
                <a:cs typeface="ＭＳ Ｐゴシック" pitchFamily="-110" charset="-128"/>
              </a:rPr>
              <a:t>facultatively</a:t>
            </a:r>
            <a:r>
              <a:rPr lang="en-US" sz="1200" kern="1200" dirty="0" smtClean="0">
                <a:solidFill>
                  <a:schemeClr val="tx1"/>
                </a:solidFill>
                <a:latin typeface="+mn-lt"/>
                <a:ea typeface="ＭＳ Ｐゴシック" pitchFamily="-110" charset="-128"/>
                <a:cs typeface="ＭＳ Ｐゴシック" pitchFamily="-110" charset="-128"/>
              </a:rPr>
              <a:t> bipedal organisms can walk on two legs or using all four limbs, depending on circumstances and need.  Species marked with an asterisk were unknown prior to 1990.</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9.17  </a:t>
            </a:r>
            <a:r>
              <a:rPr lang="en-US" sz="1200" kern="1200" dirty="0" err="1" smtClean="0">
                <a:solidFill>
                  <a:schemeClr val="tx1"/>
                </a:solidFill>
                <a:latin typeface="+mn-lt"/>
                <a:ea typeface="ＭＳ Ｐゴシック" pitchFamily="-110" charset="-128"/>
                <a:cs typeface="ＭＳ Ｐゴシック" pitchFamily="-110" charset="-128"/>
              </a:rPr>
              <a:t>Phylogenetic</a:t>
            </a:r>
            <a:r>
              <a:rPr lang="en-US" sz="1200" kern="1200" dirty="0" smtClean="0">
                <a:solidFill>
                  <a:schemeClr val="tx1"/>
                </a:solidFill>
                <a:latin typeface="+mn-lt"/>
                <a:ea typeface="ＭＳ Ｐゴシック" pitchFamily="-110" charset="-128"/>
                <a:cs typeface="ＭＳ Ｐゴシック" pitchFamily="-110" charset="-128"/>
              </a:rPr>
              <a:t> reconstruction of hominids; the human family tree.  Note that age ranges of fossils are shown by red lines, and tan lines represent inferred relationships based on fossil evidence.  Major groups are contained within colored boxes.</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9.18  </a:t>
            </a:r>
            <a:r>
              <a:rPr lang="en-US" sz="1200" kern="1200" dirty="0" smtClean="0">
                <a:solidFill>
                  <a:schemeClr val="tx1"/>
                </a:solidFill>
                <a:latin typeface="+mn-lt"/>
                <a:ea typeface="ＭＳ Ｐゴシック" pitchFamily="-110" charset="-128"/>
                <a:cs typeface="ＭＳ Ｐゴシック" pitchFamily="-110" charset="-128"/>
              </a:rPr>
              <a:t>Plot of the percentages of (a) grazing mammals, (b) tree-climbing/dwelling mammals, and (c) fruit eating mammals found in hominid fossil localities over time. The vertical dotted lines represent 2·5 and 1·8 million years ago (Ma = millions of years ago).  Diamonds represent averages for east Africa locales, and circles represent averages for southern Africa locales.</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9.19  </a:t>
            </a:r>
            <a:r>
              <a:rPr lang="en-US" sz="1200" kern="1200" dirty="0" smtClean="0">
                <a:solidFill>
                  <a:schemeClr val="tx1"/>
                </a:solidFill>
                <a:latin typeface="+mn-lt"/>
                <a:ea typeface="ＭＳ Ｐゴシック" pitchFamily="-110" charset="-128"/>
                <a:cs typeface="ＭＳ Ｐゴシック" pitchFamily="-110" charset="-128"/>
              </a:rPr>
              <a:t>Some properties of the light environment in the forest understory, near edges or small gaps, and in clearings in a Panama rainforest.  a.  Average total daily light photons, which is a quantitative measure of light intensity.  b.  Number of time periods that receive high light intensity, correlated with number of light flecks.  c.  Duration of high light intensity periods, a measure of the length of light flecks.  d.  Percentage of total light from panel a that was attributed to light flecks.</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9.20  </a:t>
            </a:r>
            <a:r>
              <a:rPr lang="en-US" sz="1200" kern="1200" dirty="0" smtClean="0">
                <a:solidFill>
                  <a:schemeClr val="tx1"/>
                </a:solidFill>
                <a:latin typeface="+mn-lt"/>
                <a:ea typeface="ＭＳ Ｐゴシック" pitchFamily="-110" charset="-128"/>
                <a:cs typeface="ＭＳ Ｐゴシック" pitchFamily="-110" charset="-128"/>
              </a:rPr>
              <a:t>Percentage of maximum induction after 60 second exposure to high light intensity.  a.  Leaves were kept in shade for at least 14 hours.  Understory shrubs are U1-U3, Edge species are E1 and E2, and the open clearing specialist is C1.  The letter above each bar indicates groups that were not significantly different from each other, as determined by statistical test, and different letters above two bars indicate significant difference.  b.   Leaves were kept in high light, followed by varying exposure times to shade, prior to exposure to high light intensity.  Solid symbols are understory species, grey symbols are edge/gap species, and open symbols are for the clearing species.  Values are means </a:t>
            </a:r>
            <a:r>
              <a:rPr lang="en-US" sz="1200" u="sng" kern="1200" dirty="0" smtClean="0">
                <a:solidFill>
                  <a:schemeClr val="tx1"/>
                </a:solidFill>
                <a:latin typeface="+mn-lt"/>
                <a:ea typeface="ＭＳ Ｐゴシック" pitchFamily="-110" charset="-128"/>
                <a:cs typeface="ＭＳ Ｐゴシック" pitchFamily="-110" charset="-128"/>
              </a:rPr>
              <a:t>+</a:t>
            </a:r>
            <a:r>
              <a:rPr lang="en-US" sz="1200" kern="1200" dirty="0" smtClean="0">
                <a:solidFill>
                  <a:schemeClr val="tx1"/>
                </a:solidFill>
                <a:latin typeface="+mn-lt"/>
                <a:ea typeface="ＭＳ Ｐゴシック" pitchFamily="-110" charset="-128"/>
                <a:cs typeface="ＭＳ Ｐゴシック" pitchFamily="-110" charset="-128"/>
              </a:rPr>
              <a:t> 1 </a:t>
            </a:r>
            <a:r>
              <a:rPr lang="en-US" sz="1200" kern="1200" dirty="0" err="1" smtClean="0">
                <a:solidFill>
                  <a:schemeClr val="tx1"/>
                </a:solidFill>
                <a:latin typeface="+mn-lt"/>
                <a:ea typeface="ＭＳ Ｐゴシック" pitchFamily="-110" charset="-128"/>
                <a:cs typeface="ＭＳ Ｐゴシック" pitchFamily="-110" charset="-128"/>
              </a:rPr>
              <a:t>s.d</a:t>
            </a:r>
            <a:r>
              <a:rPr lang="en-US" sz="1200" kern="1200" dirty="0" smtClean="0">
                <a:solidFill>
                  <a:schemeClr val="tx1"/>
                </a:solidFill>
                <a:latin typeface="+mn-lt"/>
                <a:ea typeface="ＭＳ Ｐゴシック" pitchFamily="-110" charset="-128"/>
                <a:cs typeface="ＭＳ Ｐゴシック" pitchFamily="-110" charset="-128"/>
              </a:rPr>
              <a:t>.</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9.21  </a:t>
            </a:r>
            <a:r>
              <a:rPr lang="en-US" sz="1200" kern="1200" dirty="0" err="1" smtClean="0">
                <a:solidFill>
                  <a:schemeClr val="tx1"/>
                </a:solidFill>
                <a:latin typeface="+mn-lt"/>
                <a:ea typeface="ＭＳ Ｐゴシック" pitchFamily="-110" charset="-128"/>
                <a:cs typeface="ＭＳ Ｐゴシック" pitchFamily="-110" charset="-128"/>
              </a:rPr>
              <a:t>Lightfleck</a:t>
            </a:r>
            <a:r>
              <a:rPr lang="en-US" sz="1200" kern="1200" dirty="0" smtClean="0">
                <a:solidFill>
                  <a:schemeClr val="tx1"/>
                </a:solidFill>
                <a:latin typeface="+mn-lt"/>
                <a:ea typeface="ＭＳ Ｐゴシック" pitchFamily="-110" charset="-128"/>
                <a:cs typeface="ＭＳ Ｐゴシック" pitchFamily="-110" charset="-128"/>
              </a:rPr>
              <a:t> use efficiency (LUE) as a function of the duration of light flecks.  a.  Means for leaves that had been induced with high light intensity to produce maximum photosynthesis response, followed by a period of time in shade, prior to light fleck exposure.  b.  Means for leaves that had not been induced prior to light fleck exposure.  Solid symbols are understory species, grey symbols are edge/gap species, and open symbols are for the clearing species.  Values are means </a:t>
            </a:r>
            <a:r>
              <a:rPr lang="en-US" sz="1200" u="sng" kern="1200" dirty="0" smtClean="0">
                <a:solidFill>
                  <a:schemeClr val="tx1"/>
                </a:solidFill>
                <a:latin typeface="+mn-lt"/>
                <a:ea typeface="ＭＳ Ｐゴシック" pitchFamily="-110" charset="-128"/>
                <a:cs typeface="ＭＳ Ｐゴシック" pitchFamily="-110" charset="-128"/>
              </a:rPr>
              <a:t>+</a:t>
            </a:r>
            <a:r>
              <a:rPr lang="en-US" sz="1200" kern="1200" dirty="0" smtClean="0">
                <a:solidFill>
                  <a:schemeClr val="tx1"/>
                </a:solidFill>
                <a:latin typeface="+mn-lt"/>
                <a:ea typeface="ＭＳ Ｐゴシック" pitchFamily="-110" charset="-128"/>
                <a:cs typeface="ＭＳ Ｐゴシック" pitchFamily="-110" charset="-128"/>
              </a:rPr>
              <a:t> 1 </a:t>
            </a:r>
            <a:r>
              <a:rPr lang="en-US" sz="1200" kern="1200" dirty="0" err="1" smtClean="0">
                <a:solidFill>
                  <a:schemeClr val="tx1"/>
                </a:solidFill>
                <a:latin typeface="+mn-lt"/>
                <a:ea typeface="ＭＳ Ｐゴシック" pitchFamily="-110" charset="-128"/>
                <a:cs typeface="ＭＳ Ｐゴシック" pitchFamily="-110" charset="-128"/>
              </a:rPr>
              <a:t>s.d</a:t>
            </a:r>
            <a:r>
              <a:rPr lang="en-US" sz="1200" kern="1200" dirty="0" smtClean="0">
                <a:solidFill>
                  <a:schemeClr val="tx1"/>
                </a:solidFill>
                <a:latin typeface="+mn-lt"/>
                <a:ea typeface="ＭＳ Ｐゴシック" pitchFamily="-110" charset="-128"/>
                <a:cs typeface="ＭＳ Ｐゴシック" pitchFamily="-110" charset="-128"/>
              </a:rPr>
              <a:t>.</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Table 9.3.</a:t>
            </a:r>
            <a:r>
              <a:rPr lang="en-US" sz="1200" kern="1200" dirty="0" smtClean="0">
                <a:solidFill>
                  <a:schemeClr val="tx1"/>
                </a:solidFill>
                <a:effectLst/>
                <a:latin typeface="+mn-lt"/>
                <a:ea typeface="ＭＳ Ｐゴシック" pitchFamily="-110" charset="-128"/>
                <a:cs typeface="ＭＳ Ｐゴシック" pitchFamily="-110" charset="-128"/>
              </a:rPr>
              <a:t>  Photosynthetic and respiration characteristics of </a:t>
            </a:r>
            <a:r>
              <a:rPr lang="en-US" sz="1200" kern="1200" dirty="0" err="1" smtClean="0">
                <a:solidFill>
                  <a:schemeClr val="tx1"/>
                </a:solidFill>
                <a:effectLst/>
                <a:latin typeface="+mn-lt"/>
                <a:ea typeface="ＭＳ Ｐゴシック" pitchFamily="-110" charset="-128"/>
                <a:cs typeface="ＭＳ Ｐゴシック" pitchFamily="-110" charset="-128"/>
              </a:rPr>
              <a:t>hydrilla</a:t>
            </a:r>
            <a:r>
              <a:rPr lang="en-US" sz="1200" kern="1200" dirty="0" smtClean="0">
                <a:solidFill>
                  <a:schemeClr val="tx1"/>
                </a:solidFill>
                <a:effectLst/>
                <a:latin typeface="+mn-lt"/>
                <a:ea typeface="ＭＳ Ｐゴシック" pitchFamily="-110" charset="-128"/>
                <a:cs typeface="ＭＳ Ｐゴシック" pitchFamily="-110" charset="-128"/>
              </a:rPr>
              <a:t> plants grown under several light levels.  Light levels are µ</a:t>
            </a:r>
            <a:r>
              <a:rPr lang="en-US" sz="1200" kern="1200" dirty="0" err="1" smtClean="0">
                <a:solidFill>
                  <a:schemeClr val="tx1"/>
                </a:solidFill>
                <a:effectLst/>
                <a:latin typeface="+mn-lt"/>
                <a:ea typeface="ＭＳ Ｐゴシック" pitchFamily="-110" charset="-128"/>
                <a:cs typeface="ＭＳ Ｐゴシック" pitchFamily="-110" charset="-128"/>
              </a:rPr>
              <a:t>einsteins</a:t>
            </a:r>
            <a:r>
              <a:rPr lang="en-US" sz="1200" kern="1200" dirty="0" smtClean="0">
                <a:solidFill>
                  <a:schemeClr val="tx1"/>
                </a:solidFill>
                <a:effectLst/>
                <a:latin typeface="+mn-lt"/>
                <a:ea typeface="ＭＳ Ｐゴシック" pitchFamily="-110" charset="-128"/>
                <a:cs typeface="ＭＳ Ｐゴシック" pitchFamily="-110" charset="-128"/>
              </a:rPr>
              <a:t>/m</a:t>
            </a:r>
            <a:r>
              <a:rPr lang="en-US" sz="1200" kern="1200" baseline="30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/sec, and rates are µmoles of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/mg chlorophyll/hour.  Values from first two columns are estimates from a best fit curve of carbon dioxide change vs. light level, and values from last two columns are means of 6 plants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deviation.</a:t>
            </a: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27</a:t>
            </a:fld>
            <a:endParaRPr lang="en-US"/>
          </a:p>
        </p:txBody>
      </p:sp>
    </p:spTree>
    <p:extLst>
      <p:ext uri="{BB962C8B-B14F-4D97-AF65-F5344CB8AC3E}">
        <p14:creationId xmlns:p14="http://schemas.microsoft.com/office/powerpoint/2010/main" val="2912232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9.22  </a:t>
            </a:r>
            <a:r>
              <a:rPr lang="en-US" sz="1200" kern="1200" dirty="0" smtClean="0">
                <a:solidFill>
                  <a:schemeClr val="tx1"/>
                </a:solidFill>
                <a:latin typeface="+mn-lt"/>
                <a:ea typeface="ＭＳ Ｐゴシック" pitchFamily="-110" charset="-128"/>
                <a:cs typeface="ＭＳ Ｐゴシック" pitchFamily="-110" charset="-128"/>
              </a:rPr>
              <a:t>Growth of </a:t>
            </a:r>
            <a:r>
              <a:rPr lang="en-US" sz="1200" kern="1200" dirty="0" err="1" smtClean="0">
                <a:solidFill>
                  <a:schemeClr val="tx1"/>
                </a:solidFill>
                <a:latin typeface="+mn-lt"/>
                <a:ea typeface="ＭＳ Ｐゴシック" pitchFamily="-110" charset="-128"/>
                <a:cs typeface="ＭＳ Ｐゴシック" pitchFamily="-110" charset="-128"/>
              </a:rPr>
              <a:t>hydrilla</a:t>
            </a:r>
            <a:r>
              <a:rPr lang="en-US" sz="1200" kern="1200" dirty="0" smtClean="0">
                <a:solidFill>
                  <a:schemeClr val="tx1"/>
                </a:solidFill>
                <a:latin typeface="+mn-lt"/>
                <a:ea typeface="ＭＳ Ｐゴシック" pitchFamily="-110" charset="-128"/>
                <a:cs typeface="ＭＳ Ｐゴシック" pitchFamily="-110" charset="-128"/>
              </a:rPr>
              <a:t> exposed to one of four light levels, expressed as change in dry mass.  L = low, M-L = medium-low, M-H = medium-high, and H = high light.  The distance separating each treatment on the x-axis is relative to the difference in the amount of light to which plants were exposed.  Each point is the mean of 6 plants harvested at 1 week, 2 weeks, and 3 weeks.</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9.23  </a:t>
            </a:r>
            <a:r>
              <a:rPr lang="en-US" sz="1200" kern="1200" dirty="0" smtClean="0">
                <a:solidFill>
                  <a:schemeClr val="tx1"/>
                </a:solidFill>
                <a:latin typeface="+mn-lt"/>
                <a:ea typeface="ＭＳ Ｐゴシック" pitchFamily="-110" charset="-128"/>
                <a:cs typeface="ＭＳ Ｐゴシック" pitchFamily="-110" charset="-128"/>
              </a:rPr>
              <a:t>Geographic range of the ruby-throated hummingbird, shown in inset.</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9.24  </a:t>
            </a:r>
            <a:r>
              <a:rPr lang="en-US" sz="1200" kern="1200" dirty="0" smtClean="0">
                <a:solidFill>
                  <a:schemeClr val="tx1"/>
                </a:solidFill>
                <a:latin typeface="+mn-lt"/>
                <a:ea typeface="ＭＳ Ｐゴシック" pitchFamily="-110" charset="-128"/>
                <a:cs typeface="ＭＳ Ｐゴシック" pitchFamily="-110" charset="-128"/>
              </a:rPr>
              <a:t>Daylength treatments performed on groups of white-crowned sparrows in the second experiment of </a:t>
            </a:r>
            <a:r>
              <a:rPr lang="en-US" sz="1200" kern="1200" dirty="0" err="1" smtClean="0">
                <a:solidFill>
                  <a:schemeClr val="tx1"/>
                </a:solidFill>
                <a:latin typeface="+mn-lt"/>
                <a:ea typeface="ＭＳ Ｐゴシック" pitchFamily="-110" charset="-128"/>
                <a:cs typeface="ＭＳ Ｐゴシック" pitchFamily="-110" charset="-128"/>
              </a:rPr>
              <a:t>Farner</a:t>
            </a:r>
            <a:r>
              <a:rPr lang="en-US" sz="1200" kern="1200" dirty="0" smtClean="0">
                <a:solidFill>
                  <a:schemeClr val="tx1"/>
                </a:solidFill>
                <a:latin typeface="+mn-lt"/>
                <a:ea typeface="ＭＳ Ｐゴシック" pitchFamily="-110" charset="-128"/>
                <a:cs typeface="ＭＳ Ｐゴシック" pitchFamily="-110" charset="-128"/>
              </a:rPr>
              <a:t> and colleagues. Subscripts indicate the number of days at the specified daylength.  Sample sizes ranged from 5 – 9 birds.  </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9.2  </a:t>
            </a:r>
            <a:r>
              <a:rPr lang="en-US" sz="1200" kern="1200" dirty="0" smtClean="0">
                <a:solidFill>
                  <a:schemeClr val="tx1"/>
                </a:solidFill>
                <a:latin typeface="+mn-lt"/>
                <a:ea typeface="ＭＳ Ｐゴシック" pitchFamily="-110" charset="-128"/>
                <a:cs typeface="ＭＳ Ｐゴシック" pitchFamily="-110" charset="-128"/>
              </a:rPr>
              <a:t>Distribution of genetic types in a fungus inhabiting a rotting log whose location is indicated by the red square in Figure 9.1. Groups of genetically similar individuals are circled. </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9.25  </a:t>
            </a:r>
            <a:r>
              <a:rPr lang="en-US" sz="1200" kern="1200" dirty="0" smtClean="0">
                <a:solidFill>
                  <a:schemeClr val="tx1"/>
                </a:solidFill>
                <a:latin typeface="+mn-lt"/>
                <a:ea typeface="ＭＳ Ｐゴシック" pitchFamily="-110" charset="-128"/>
                <a:cs typeface="ＭＳ Ｐゴシック" pitchFamily="-110" charset="-128"/>
              </a:rPr>
              <a:t>The effect of daylength on various migration-related physiological parameters in white-crowned sparrows.  a. Testicle growth rate.  b. Combined testicle mass at day 64, after all males began to show testicle mass reduction.  c. Average number of days after switching to longer daylength when primary feathers began to molt.  d. Average duration of primary feather molt.  </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9.26</a:t>
            </a:r>
            <a:r>
              <a:rPr lang="en-US" sz="1200" kern="1200" dirty="0" smtClean="0">
                <a:solidFill>
                  <a:schemeClr val="tx1"/>
                </a:solidFill>
                <a:latin typeface="+mn-lt"/>
                <a:ea typeface="ＭＳ Ｐゴシック" pitchFamily="-110" charset="-128"/>
                <a:cs typeface="ＭＳ Ｐゴシック" pitchFamily="-110" charset="-128"/>
              </a:rPr>
              <a:t> Changes in testicular and body mass of male white-crowned sparrows over time.  The treatments are as designated in Figure 9.24.  a. Changes in testicular mass in control males vs. males in the 20</a:t>
            </a:r>
            <a:r>
              <a:rPr lang="en-US" sz="1200" kern="1200" baseline="-25000" dirty="0" smtClean="0">
                <a:solidFill>
                  <a:schemeClr val="tx1"/>
                </a:solidFill>
                <a:latin typeface="+mn-lt"/>
                <a:ea typeface="ＭＳ Ｐゴシック" pitchFamily="-110" charset="-128"/>
                <a:cs typeface="ＭＳ Ｐゴシック" pitchFamily="-110" charset="-128"/>
              </a:rPr>
              <a:t>31</a:t>
            </a:r>
            <a:r>
              <a:rPr lang="en-US" sz="1200" kern="1200" dirty="0" smtClean="0">
                <a:solidFill>
                  <a:schemeClr val="tx1"/>
                </a:solidFill>
                <a:latin typeface="+mn-lt"/>
                <a:ea typeface="ＭＳ Ｐゴシック" pitchFamily="-110" charset="-128"/>
                <a:cs typeface="ＭＳ Ｐゴシック" pitchFamily="-110" charset="-128"/>
              </a:rPr>
              <a:t>-12</a:t>
            </a:r>
            <a:r>
              <a:rPr lang="en-US" sz="1200" kern="1200" baseline="-25000" dirty="0" smtClean="0">
                <a:solidFill>
                  <a:schemeClr val="tx1"/>
                </a:solidFill>
                <a:latin typeface="+mn-lt"/>
                <a:ea typeface="ＭＳ Ｐゴシック" pitchFamily="-110" charset="-128"/>
                <a:cs typeface="ＭＳ Ｐゴシック" pitchFamily="-110" charset="-128"/>
              </a:rPr>
              <a:t>68</a:t>
            </a:r>
            <a:r>
              <a:rPr lang="en-US" sz="1200" kern="1200" dirty="0" smtClean="0">
                <a:solidFill>
                  <a:schemeClr val="tx1"/>
                </a:solidFill>
                <a:latin typeface="+mn-lt"/>
                <a:ea typeface="ＭＳ Ｐゴシック" pitchFamily="-110" charset="-128"/>
                <a:cs typeface="ＭＳ Ｐゴシック" pitchFamily="-110" charset="-128"/>
              </a:rPr>
              <a:t> treatment.  b.  Body mass of males in the control and 20</a:t>
            </a:r>
            <a:r>
              <a:rPr lang="en-US" sz="1200" kern="1200" baseline="-25000" dirty="0" smtClean="0">
                <a:solidFill>
                  <a:schemeClr val="tx1"/>
                </a:solidFill>
                <a:latin typeface="+mn-lt"/>
                <a:ea typeface="ＭＳ Ｐゴシック" pitchFamily="-110" charset="-128"/>
                <a:cs typeface="ＭＳ Ｐゴシック" pitchFamily="-110" charset="-128"/>
              </a:rPr>
              <a:t>60</a:t>
            </a:r>
            <a:r>
              <a:rPr lang="en-US" sz="1200" kern="1200" dirty="0" smtClean="0">
                <a:solidFill>
                  <a:schemeClr val="tx1"/>
                </a:solidFill>
                <a:latin typeface="+mn-lt"/>
                <a:ea typeface="ＭＳ Ｐゴシック" pitchFamily="-110" charset="-128"/>
                <a:cs typeface="ＭＳ Ｐゴシック" pitchFamily="-110" charset="-128"/>
              </a:rPr>
              <a:t>-12</a:t>
            </a:r>
            <a:r>
              <a:rPr lang="en-US" sz="1200" kern="1200" baseline="-25000" dirty="0" smtClean="0">
                <a:solidFill>
                  <a:schemeClr val="tx1"/>
                </a:solidFill>
                <a:latin typeface="+mn-lt"/>
                <a:ea typeface="ＭＳ Ｐゴシック" pitchFamily="-110" charset="-128"/>
                <a:cs typeface="ＭＳ Ｐゴシック" pitchFamily="-110" charset="-128"/>
              </a:rPr>
              <a:t>39</a:t>
            </a:r>
            <a:r>
              <a:rPr lang="en-US" sz="1200" kern="1200" dirty="0" smtClean="0">
                <a:solidFill>
                  <a:schemeClr val="tx1"/>
                </a:solidFill>
                <a:latin typeface="+mn-lt"/>
                <a:ea typeface="ＭＳ Ｐゴシック" pitchFamily="-110" charset="-128"/>
                <a:cs typeface="ＭＳ Ｐゴシック" pitchFamily="-110" charset="-128"/>
              </a:rPr>
              <a:t>-20</a:t>
            </a:r>
            <a:r>
              <a:rPr lang="en-US" sz="1200" kern="1200" baseline="-25000" dirty="0" smtClean="0">
                <a:solidFill>
                  <a:schemeClr val="tx1"/>
                </a:solidFill>
                <a:latin typeface="+mn-lt"/>
                <a:ea typeface="ＭＳ Ｐゴシック" pitchFamily="-110" charset="-128"/>
                <a:cs typeface="ＭＳ Ｐゴシック" pitchFamily="-110" charset="-128"/>
              </a:rPr>
              <a:t>18</a:t>
            </a:r>
            <a:r>
              <a:rPr lang="en-US" sz="1200" kern="1200" dirty="0" smtClean="0">
                <a:solidFill>
                  <a:schemeClr val="tx1"/>
                </a:solidFill>
                <a:latin typeface="+mn-lt"/>
                <a:ea typeface="ＭＳ Ｐゴシック" pitchFamily="-110" charset="-128"/>
                <a:cs typeface="ＭＳ Ｐゴシック" pitchFamily="-110" charset="-128"/>
              </a:rPr>
              <a:t> treatment.  Horizontal lines indicate duration of molt of primary flight feathers. For the first 60 days, both groups were in the same condition, and body masses are shown as one line.  c. Body mass of males in 20</a:t>
            </a:r>
            <a:r>
              <a:rPr lang="en-US" sz="1200" kern="1200" baseline="-25000" dirty="0" smtClean="0">
                <a:solidFill>
                  <a:schemeClr val="tx1"/>
                </a:solidFill>
                <a:latin typeface="+mn-lt"/>
                <a:ea typeface="ＭＳ Ｐゴシック" pitchFamily="-110" charset="-128"/>
                <a:cs typeface="ＭＳ Ｐゴシック" pitchFamily="-110" charset="-128"/>
              </a:rPr>
              <a:t>31</a:t>
            </a:r>
            <a:r>
              <a:rPr lang="en-US" sz="1200" kern="1200" dirty="0" smtClean="0">
                <a:solidFill>
                  <a:schemeClr val="tx1"/>
                </a:solidFill>
                <a:latin typeface="+mn-lt"/>
                <a:ea typeface="ＭＳ Ｐゴシック" pitchFamily="-110" charset="-128"/>
                <a:cs typeface="ＭＳ Ｐゴシック" pitchFamily="-110" charset="-128"/>
              </a:rPr>
              <a:t>-12</a:t>
            </a:r>
            <a:r>
              <a:rPr lang="en-US" sz="1200" kern="1200" baseline="-25000" dirty="0" smtClean="0">
                <a:solidFill>
                  <a:schemeClr val="tx1"/>
                </a:solidFill>
                <a:latin typeface="+mn-lt"/>
                <a:ea typeface="ＭＳ Ｐゴシック" pitchFamily="-110" charset="-128"/>
                <a:cs typeface="ＭＳ Ｐゴシック" pitchFamily="-110" charset="-128"/>
              </a:rPr>
              <a:t>68</a:t>
            </a:r>
            <a:r>
              <a:rPr lang="en-US" sz="1200" kern="1200" dirty="0" smtClean="0">
                <a:solidFill>
                  <a:schemeClr val="tx1"/>
                </a:solidFill>
                <a:latin typeface="+mn-lt"/>
                <a:ea typeface="ＭＳ Ｐゴシック" pitchFamily="-110" charset="-128"/>
                <a:cs typeface="ＭＳ Ｐゴシック" pitchFamily="-110" charset="-128"/>
              </a:rPr>
              <a:t> and the 20</a:t>
            </a:r>
            <a:r>
              <a:rPr lang="en-US" sz="1200" kern="1200" baseline="-25000" dirty="0" smtClean="0">
                <a:solidFill>
                  <a:schemeClr val="tx1"/>
                </a:solidFill>
                <a:latin typeface="+mn-lt"/>
                <a:ea typeface="ＭＳ Ｐゴシック" pitchFamily="-110" charset="-128"/>
                <a:cs typeface="ＭＳ Ｐゴシック" pitchFamily="-110" charset="-128"/>
              </a:rPr>
              <a:t>31</a:t>
            </a:r>
            <a:r>
              <a:rPr lang="en-US" sz="1200" kern="1200" dirty="0" smtClean="0">
                <a:solidFill>
                  <a:schemeClr val="tx1"/>
                </a:solidFill>
                <a:latin typeface="+mn-lt"/>
                <a:ea typeface="ＭＳ Ｐゴシック" pitchFamily="-110" charset="-128"/>
                <a:cs typeface="ＭＳ Ｐゴシック" pitchFamily="-110" charset="-128"/>
              </a:rPr>
              <a:t>-12</a:t>
            </a:r>
            <a:r>
              <a:rPr lang="en-US" sz="1200" kern="1200" baseline="-25000" dirty="0" smtClean="0">
                <a:solidFill>
                  <a:schemeClr val="tx1"/>
                </a:solidFill>
                <a:latin typeface="+mn-lt"/>
                <a:ea typeface="ＭＳ Ｐゴシック" pitchFamily="-110" charset="-128"/>
                <a:cs typeface="ＭＳ Ｐゴシック" pitchFamily="-110" charset="-128"/>
              </a:rPr>
              <a:t>39</a:t>
            </a:r>
            <a:r>
              <a:rPr lang="en-US" sz="1200" kern="1200" dirty="0" smtClean="0">
                <a:solidFill>
                  <a:schemeClr val="tx1"/>
                </a:solidFill>
                <a:latin typeface="+mn-lt"/>
                <a:ea typeface="ＭＳ Ｐゴシック" pitchFamily="-110" charset="-128"/>
                <a:cs typeface="ＭＳ Ｐゴシック" pitchFamily="-110" charset="-128"/>
              </a:rPr>
              <a:t>-20</a:t>
            </a:r>
            <a:r>
              <a:rPr lang="en-US" sz="1200" kern="1200" baseline="-25000" dirty="0" smtClean="0">
                <a:solidFill>
                  <a:schemeClr val="tx1"/>
                </a:solidFill>
                <a:latin typeface="+mn-lt"/>
                <a:ea typeface="ＭＳ Ｐゴシック" pitchFamily="-110" charset="-128"/>
                <a:cs typeface="ＭＳ Ｐゴシック" pitchFamily="-110" charset="-128"/>
              </a:rPr>
              <a:t>29</a:t>
            </a:r>
            <a:r>
              <a:rPr lang="en-US" sz="1200" kern="1200" dirty="0" smtClean="0">
                <a:solidFill>
                  <a:schemeClr val="tx1"/>
                </a:solidFill>
                <a:latin typeface="+mn-lt"/>
                <a:ea typeface="ＭＳ Ｐゴシック" pitchFamily="-110" charset="-128"/>
                <a:cs typeface="ＭＳ Ｐゴシック" pitchFamily="-110" charset="-128"/>
              </a:rPr>
              <a:t> treatments.  For the first 70 days of the experiment both groups were in the same condition.  For all panels, consecutive points with different superscripts are statistically different (P &lt; 0.01). Asterisks indicate days on which treatment groups differed significantly. Values are means </a:t>
            </a:r>
            <a:r>
              <a:rPr lang="en-US" sz="1200" u="sng" kern="1200" dirty="0" smtClean="0">
                <a:solidFill>
                  <a:schemeClr val="tx1"/>
                </a:solidFill>
                <a:latin typeface="+mn-lt"/>
                <a:ea typeface="ＭＳ Ｐゴシック" pitchFamily="-110" charset="-128"/>
                <a:cs typeface="ＭＳ Ｐゴシック" pitchFamily="-110" charset="-128"/>
              </a:rPr>
              <a:t>+</a:t>
            </a:r>
            <a:r>
              <a:rPr lang="en-US" sz="1200" kern="1200" dirty="0" smtClean="0">
                <a:solidFill>
                  <a:schemeClr val="tx1"/>
                </a:solidFill>
                <a:latin typeface="+mn-lt"/>
                <a:ea typeface="ＭＳ Ｐゴシック" pitchFamily="-110" charset="-128"/>
                <a:cs typeface="ＭＳ Ｐゴシック" pitchFamily="-110" charset="-128"/>
              </a:rPr>
              <a:t> 1 SE. </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9.2  </a:t>
            </a:r>
            <a:r>
              <a:rPr lang="en-US" sz="1200" kern="1200" dirty="0" smtClean="0">
                <a:solidFill>
                  <a:schemeClr val="tx1"/>
                </a:solidFill>
                <a:latin typeface="+mn-lt"/>
                <a:ea typeface="ＭＳ Ｐゴシック" pitchFamily="-110" charset="-128"/>
                <a:cs typeface="ＭＳ Ｐゴシック" pitchFamily="-110" charset="-128"/>
              </a:rPr>
              <a:t>Distribution of genetic types in a fungus inhabiting a rotting log whose location is indicated by the red square in Figure 9.1. Groups of genetically similar individuals are circled. </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ＭＳ Ｐゴシック" pitchFamily="-110" charset="-128"/>
                <a:cs typeface="ＭＳ Ｐゴシック" pitchFamily="-110" charset="-128"/>
              </a:rPr>
              <a:t>Figure 9.3</a:t>
            </a:r>
            <a:r>
              <a:rPr lang="en-US" sz="1200" kern="1200" dirty="0" smtClean="0">
                <a:solidFill>
                  <a:schemeClr val="tx1"/>
                </a:solidFill>
                <a:latin typeface="+mn-lt"/>
                <a:ea typeface="ＭＳ Ｐゴシック" pitchFamily="-110" charset="-128"/>
                <a:cs typeface="ＭＳ Ｐゴシック" pitchFamily="-110" charset="-128"/>
              </a:rPr>
              <a:t> Distribution of 13 mitochondrial allele combinations among 18 populations of bladder </a:t>
            </a:r>
            <a:r>
              <a:rPr lang="en-US" sz="1200" kern="1200" dirty="0" err="1" smtClean="0">
                <a:solidFill>
                  <a:schemeClr val="tx1"/>
                </a:solidFill>
                <a:latin typeface="+mn-lt"/>
                <a:ea typeface="ＭＳ Ｐゴシック" pitchFamily="-110" charset="-128"/>
                <a:cs typeface="ＭＳ Ｐゴシック" pitchFamily="-110" charset="-128"/>
              </a:rPr>
              <a:t>campion</a:t>
            </a:r>
            <a:r>
              <a:rPr lang="en-US" sz="1200" kern="1200" dirty="0" smtClean="0">
                <a:solidFill>
                  <a:schemeClr val="tx1"/>
                </a:solidFill>
                <a:latin typeface="+mn-lt"/>
                <a:ea typeface="ＭＳ Ｐゴシック" pitchFamily="-110" charset="-128"/>
                <a:cs typeface="ＭＳ Ｐゴシック" pitchFamily="-110" charset="-128"/>
              </a:rPr>
              <a:t>, with each pie chart representing the geographic location and frequency of different mitochondrial allele combinations. Numbers are arbitrarily assigned to each population.</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9.4 </a:t>
            </a:r>
            <a:r>
              <a:rPr lang="en-US" sz="1200" kern="1200" dirty="0" smtClean="0">
                <a:solidFill>
                  <a:schemeClr val="tx1"/>
                </a:solidFill>
                <a:latin typeface="+mn-lt"/>
                <a:ea typeface="ＭＳ Ｐゴシック" pitchFamily="-110" charset="-128"/>
                <a:cs typeface="ＭＳ Ｐゴシック" pitchFamily="-110" charset="-128"/>
              </a:rPr>
              <a:t>Frequency histogram of juvenile starling dispersal distances.  Note that the x-axis has a discontinuous scale. </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9.5  </a:t>
            </a:r>
            <a:r>
              <a:rPr lang="en-US" sz="1200" kern="1200" dirty="0" smtClean="0">
                <a:solidFill>
                  <a:schemeClr val="tx1"/>
                </a:solidFill>
                <a:latin typeface="+mn-lt"/>
                <a:ea typeface="ＭＳ Ｐゴシック" pitchFamily="-110" charset="-128"/>
                <a:cs typeface="ＭＳ Ｐゴシック" pitchFamily="-110" charset="-128"/>
              </a:rPr>
              <a:t>Groundsel (</a:t>
            </a:r>
            <a:r>
              <a:rPr lang="en-US" sz="1200" i="1" kern="1200" dirty="0" err="1" smtClean="0">
                <a:solidFill>
                  <a:schemeClr val="tx1"/>
                </a:solidFill>
                <a:latin typeface="+mn-lt"/>
                <a:ea typeface="ＭＳ Ｐゴシック" pitchFamily="-110" charset="-128"/>
                <a:cs typeface="ＭＳ Ｐゴシック" pitchFamily="-110" charset="-128"/>
              </a:rPr>
              <a:t>Senecio</a:t>
            </a:r>
            <a:r>
              <a:rPr lang="en-US" sz="1200" i="1"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integerrimus</a:t>
            </a:r>
            <a:r>
              <a:rPr lang="en-US" sz="1200" kern="1200" dirty="0" smtClean="0">
                <a:solidFill>
                  <a:schemeClr val="tx1"/>
                </a:solidFill>
                <a:latin typeface="+mn-lt"/>
                <a:ea typeface="ＭＳ Ｐゴシック" pitchFamily="-110" charset="-128"/>
                <a:cs typeface="ＭＳ Ｐゴシック" pitchFamily="-110" charset="-128"/>
              </a:rPr>
              <a:t>), found in the Colorado Rockies.  Note the bee on the flower at the 9 o’clock position.  </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9.6</a:t>
            </a:r>
            <a:r>
              <a:rPr lang="en-US" sz="1200" kern="1200" dirty="0" smtClean="0">
                <a:solidFill>
                  <a:schemeClr val="tx1"/>
                </a:solidFill>
                <a:latin typeface="+mn-lt"/>
                <a:ea typeface="ＭＳ Ｐゴシック" pitchFamily="-110" charset="-128"/>
                <a:cs typeface="ＭＳ Ｐゴシック" pitchFamily="-110" charset="-128"/>
              </a:rPr>
              <a:t>  Distribution of flight distances for bumblebees and butterflies visiting flowers.</a:t>
            </a: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9.7</a:t>
            </a:r>
            <a:r>
              <a:rPr lang="en-US" sz="1200" kern="1200" dirty="0" smtClean="0">
                <a:solidFill>
                  <a:schemeClr val="tx1"/>
                </a:solidFill>
                <a:latin typeface="+mn-lt"/>
                <a:ea typeface="ＭＳ Ｐゴシック" pitchFamily="-110" charset="-128"/>
                <a:cs typeface="ＭＳ Ｐゴシック" pitchFamily="-110" charset="-128"/>
              </a:rPr>
              <a:t>  Mean flight distance (a) and number of flowers visited per plant (b) for bumblebees and butterflies.</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618DEE-6DCA-42E3-B161-AEF6352673A3}" type="datetime1">
              <a:rPr lang="en-US"/>
              <a:pPr>
                <a:defRPr/>
              </a:pPr>
              <a:t>8/22/11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D91C7-928B-4484-BD88-622A1807D0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1956B-3FA3-4037-9CD6-F91603F34D3C}" type="datetime1">
              <a:rPr lang="en-US"/>
              <a:pPr>
                <a:defRPr/>
              </a:pPr>
              <a:t>8/22/11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2786-4C2B-4005-A1B5-D6CC5BD3D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C7606-4727-4D9D-9DBC-1B77839C64BF}" type="datetime1">
              <a:rPr lang="en-US"/>
              <a:pPr>
                <a:defRPr/>
              </a:pPr>
              <a:t>8/22/11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98D3D-CDFF-4809-A9D2-2CF78CF350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1D726-8FF3-44E7-804B-AE0A2B8B9FF9}" type="datetime1">
              <a:rPr lang="en-US"/>
              <a:pPr>
                <a:defRPr/>
              </a:pPr>
              <a:t>8/22/11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AEC0-77B5-4761-8DFC-03CBC901DD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0B69-AE1D-4795-B454-DEC423D9C9AB}" type="datetime1">
              <a:rPr lang="en-US"/>
              <a:pPr>
                <a:defRPr/>
              </a:pPr>
              <a:t>8/22/11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30A955-B500-4FA6-BEF0-0B1DE83D6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D6FDA6-3F86-4166-8C8E-6FE5474F62B5}" type="datetime1">
              <a:rPr lang="en-US"/>
              <a:pPr>
                <a:defRPr/>
              </a:pPr>
              <a:t>8/22/11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DADF2-DF4A-4FD9-A06D-3EB1E4D18C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4F07DE-5F26-464F-8892-10A79A6D4BB4}" type="datetime1">
              <a:rPr lang="en-US"/>
              <a:pPr>
                <a:defRPr/>
              </a:pPr>
              <a:t>8/22/11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35B44-731E-46D1-A3BE-384507AB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CADCB-07EA-4407-ABD4-5F6D2DBD7744}" type="datetime1">
              <a:rPr lang="en-US"/>
              <a:pPr>
                <a:defRPr/>
              </a:pPr>
              <a:t>8/22/11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B2E1B7-21BD-4850-8BC3-DFB38C5777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3CEF54-FE33-49B4-B0D0-C8C265185E35}" type="datetime1">
              <a:rPr lang="en-US"/>
              <a:pPr>
                <a:defRPr/>
              </a:pPr>
              <a:t>8/22/11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DCA2B-B2E9-4F9C-B263-4D8B5AF98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65385-1431-4F97-B953-B4A2919C7205}" type="datetime1">
              <a:rPr lang="en-US"/>
              <a:pPr>
                <a:defRPr/>
              </a:pPr>
              <a:t>8/22/11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941D3E-F9F8-47FF-97A3-8E470127E4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E522E-B55B-4CFE-A3FE-1022C524D80D}" type="datetime1">
              <a:rPr lang="en-US"/>
              <a:pPr>
                <a:defRPr/>
              </a:pPr>
              <a:t>8/22/11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937D6-9F70-4B14-887E-F0A2C458E2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387BC215-9F17-4B72-924B-E908CDD8A944}" type="datetime1">
              <a:rPr lang="en-US"/>
              <a:pPr>
                <a:defRPr/>
              </a:pPr>
              <a:t>8/22/11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F8E84652-9F2F-4100-8485-3CD1364162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6.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685925"/>
            <a:ext cx="9144000" cy="1200150"/>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PowerPoint Slides for Chapter </a:t>
            </a: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Evolution of </a:t>
            </a:r>
            <a:r>
              <a:rPr lang="en-US" sz="3600" dirty="0" smtClean="0">
                <a:latin typeface="Times New Roman" pitchFamily="18" charset="0"/>
                <a:cs typeface="Times New Roman" pitchFamily="18" charset="0"/>
              </a:rPr>
              <a:t>Populations</a:t>
            </a:r>
            <a:endParaRPr lang="en-US" sz="3600" dirty="0">
              <a:latin typeface="Times New Roman" pitchFamily="18" charset="0"/>
              <a:cs typeface="Times New Roman" pitchFamily="18" charset="0"/>
            </a:endParaRPr>
          </a:p>
        </p:txBody>
      </p:sp>
      <p:sp>
        <p:nvSpPr>
          <p:cNvPr id="2052" name="TextBox 2"/>
          <p:cNvSpPr txBox="1">
            <a:spLocks noChangeArrowheads="1"/>
          </p:cNvSpPr>
          <p:nvPr/>
        </p:nvSpPr>
        <p:spPr bwMode="auto">
          <a:xfrm>
            <a:off x="0" y="3705225"/>
            <a:ext cx="9144000" cy="1754188"/>
          </a:xfrm>
          <a:prstGeom prst="rect">
            <a:avLst/>
          </a:prstGeom>
          <a:noFill/>
          <a:ln w="9525">
            <a:noFill/>
            <a:miter lim="800000"/>
            <a:headEnd/>
            <a:tailEnd/>
          </a:ln>
        </p:spPr>
        <p:txBody>
          <a:bodyPr>
            <a:spAutoFit/>
          </a:bodyPr>
          <a:lstStyle/>
          <a:p>
            <a:pPr algn="ctr"/>
            <a:r>
              <a:rPr lang="en-US" sz="3600">
                <a:latin typeface="Times New Roman" pitchFamily="18" charset="0"/>
                <a:cs typeface="Times New Roman" pitchFamily="18" charset="0"/>
              </a:rPr>
              <a:t>by</a:t>
            </a:r>
          </a:p>
          <a:p>
            <a:pPr algn="ctr"/>
            <a:r>
              <a:rPr lang="en-US" sz="3600">
                <a:latin typeface="Times New Roman" pitchFamily="18" charset="0"/>
                <a:cs typeface="Times New Roman" pitchFamily="18" charset="0"/>
              </a:rPr>
              <a:t>A. Malcolm Campbell, Laurie J. Heyer, and Chris Paradise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13364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9.7</a:t>
            </a:r>
            <a:endParaRPr lang="en-US" dirty="0">
              <a:latin typeface="Times New Roman" pitchFamily="18" charset="0"/>
              <a:cs typeface="Times New Roman" pitchFamily="18" charset="0"/>
            </a:endParaRPr>
          </a:p>
        </p:txBody>
      </p:sp>
      <p:pic>
        <p:nvPicPr>
          <p:cNvPr id="4" name="Picture 3" descr="Figure9_7"/>
          <p:cNvPicPr/>
          <p:nvPr/>
        </p:nvPicPr>
        <p:blipFill>
          <a:blip r:embed="rId3">
            <a:extLst>
              <a:ext uri="{28A0092B-C50C-407E-A947-70E740481C1C}">
                <a14:useLocalDpi xmlns:a14="http://schemas.microsoft.com/office/drawing/2010/main" val="0"/>
              </a:ext>
            </a:extLst>
          </a:blip>
          <a:srcRect/>
          <a:stretch>
            <a:fillRect/>
          </a:stretch>
        </p:blipFill>
        <p:spPr bwMode="auto">
          <a:xfrm>
            <a:off x="2104839" y="0"/>
            <a:ext cx="5115114"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13364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9.8</a:t>
            </a:r>
            <a:endParaRPr lang="en-US" dirty="0">
              <a:latin typeface="Times New Roman" pitchFamily="18" charset="0"/>
              <a:cs typeface="Times New Roman" pitchFamily="18" charset="0"/>
            </a:endParaRPr>
          </a:p>
        </p:txBody>
      </p:sp>
      <p:pic>
        <p:nvPicPr>
          <p:cNvPr id="4" name="Picture 3" descr="Figure9_8.gif"/>
          <p:cNvPicPr/>
          <p:nvPr/>
        </p:nvPicPr>
        <p:blipFill>
          <a:blip r:embed="rId3"/>
          <a:stretch>
            <a:fillRect/>
          </a:stretch>
        </p:blipFill>
        <p:spPr>
          <a:xfrm>
            <a:off x="816153" y="733642"/>
            <a:ext cx="7744311" cy="5239549"/>
          </a:xfrm>
          <a:prstGeom prst="rect">
            <a:avLst/>
          </a:prstGeom>
        </p:spPr>
      </p:pic>
    </p:spTree>
    <p:extLst>
      <p:ext uri="{BB962C8B-B14F-4D97-AF65-F5344CB8AC3E}">
        <p14:creationId xmlns:p14="http://schemas.microsoft.com/office/powerpoint/2010/main" val="399903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9.9 </a:t>
            </a:r>
            <a:endParaRPr lang="en-US" dirty="0">
              <a:latin typeface="Times New Roman" pitchFamily="18" charset="0"/>
              <a:cs typeface="Times New Roman" pitchFamily="18" charset="0"/>
            </a:endParaRPr>
          </a:p>
        </p:txBody>
      </p:sp>
      <p:pic>
        <p:nvPicPr>
          <p:cNvPr id="4" name="Picture 3" descr="Figure9_9"/>
          <p:cNvPicPr/>
          <p:nvPr/>
        </p:nvPicPr>
        <p:blipFill>
          <a:blip r:embed="rId3">
            <a:extLst>
              <a:ext uri="{28A0092B-C50C-407E-A947-70E740481C1C}">
                <a14:useLocalDpi xmlns:a14="http://schemas.microsoft.com/office/drawing/2010/main" val="0"/>
              </a:ext>
            </a:extLst>
          </a:blip>
          <a:srcRect/>
          <a:stretch>
            <a:fillRect/>
          </a:stretch>
        </p:blipFill>
        <p:spPr bwMode="auto">
          <a:xfrm>
            <a:off x="768494" y="1302951"/>
            <a:ext cx="7744936" cy="38941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9.10 </a:t>
            </a:r>
            <a:endParaRPr lang="en-US" dirty="0">
              <a:latin typeface="Times New Roman" pitchFamily="18" charset="0"/>
              <a:cs typeface="Times New Roman"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306768" y="94066"/>
            <a:ext cx="6008432" cy="66877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04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9.11</a:t>
            </a:r>
            <a:endParaRPr lang="en-US" dirty="0">
              <a:latin typeface="Times New Roman" pitchFamily="18" charset="0"/>
              <a:cs typeface="Times New Roman"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28471" y="373436"/>
            <a:ext cx="7526263" cy="59194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5144" y="2234064"/>
          <a:ext cx="8810175" cy="3078164"/>
        </p:xfrm>
        <a:graphic>
          <a:graphicData uri="http://schemas.openxmlformats.org/drawingml/2006/table">
            <a:tbl>
              <a:tblPr/>
              <a:tblGrid>
                <a:gridCol w="1939442"/>
                <a:gridCol w="2345370"/>
                <a:gridCol w="2322819"/>
                <a:gridCol w="2202544"/>
              </a:tblGrid>
              <a:tr h="769541">
                <a:tc>
                  <a:txBody>
                    <a:bodyPr/>
                    <a:lstStyle/>
                    <a:p>
                      <a:pPr marL="0" marR="0" algn="ctr">
                        <a:lnSpc>
                          <a:spcPct val="200000"/>
                        </a:lnSpc>
                        <a:spcBef>
                          <a:spcPts val="0"/>
                        </a:spcBef>
                        <a:spcAft>
                          <a:spcPts val="0"/>
                        </a:spcAft>
                      </a:pPr>
                      <a:endParaRPr lang="en-US" sz="14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i="1">
                          <a:latin typeface="Times New Roman"/>
                          <a:ea typeface="Times New Roman"/>
                          <a:cs typeface="Times New Roman"/>
                        </a:rPr>
                        <a:t>Dutch museum</a:t>
                      </a:r>
                      <a:endParaRPr lang="en-US"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i="1" dirty="0">
                          <a:latin typeface="Times New Roman"/>
                          <a:ea typeface="Times New Roman"/>
                          <a:cs typeface="Times New Roman"/>
                        </a:rPr>
                        <a:t>Norway</a:t>
                      </a:r>
                      <a:endParaRPr lang="en-US" sz="1400"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i="1">
                          <a:latin typeface="Times New Roman"/>
                          <a:ea typeface="Times New Roman"/>
                          <a:cs typeface="Times New Roman"/>
                        </a:rPr>
                        <a:t>Austria</a:t>
                      </a:r>
                      <a:endParaRPr lang="en-US" sz="14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541">
                <a:tc>
                  <a:txBody>
                    <a:bodyPr/>
                    <a:lstStyle/>
                    <a:p>
                      <a:pPr marL="0" marR="0" algn="ctr">
                        <a:lnSpc>
                          <a:spcPct val="200000"/>
                        </a:lnSpc>
                        <a:spcBef>
                          <a:spcPts val="0"/>
                        </a:spcBef>
                        <a:spcAft>
                          <a:spcPts val="0"/>
                        </a:spcAft>
                      </a:pPr>
                      <a:r>
                        <a:rPr lang="en-US" sz="2000">
                          <a:latin typeface="Times New Roman"/>
                          <a:ea typeface="Times New Roman"/>
                          <a:cs typeface="Times New Roman"/>
                        </a:rPr>
                        <a:t>Dutch present</a:t>
                      </a:r>
                      <a:endParaRPr lang="en-US" sz="14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000" dirty="0">
                          <a:latin typeface="Times New Roman"/>
                          <a:ea typeface="Times New Roman"/>
                          <a:cs typeface="Times New Roman"/>
                        </a:rPr>
                        <a:t>0.111 (0.062-0.177)</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0.160 (0.124-0.193)</a:t>
                      </a:r>
                      <a:endParaRPr lang="en-US"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0.152 (0.108-0.194)</a:t>
                      </a:r>
                      <a:endParaRPr lang="en-US"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769541">
                <a:tc>
                  <a:txBody>
                    <a:bodyPr/>
                    <a:lstStyle/>
                    <a:p>
                      <a:pPr marL="0" marR="0" algn="ctr">
                        <a:lnSpc>
                          <a:spcPct val="200000"/>
                        </a:lnSpc>
                        <a:spcBef>
                          <a:spcPts val="0"/>
                        </a:spcBef>
                        <a:spcAft>
                          <a:spcPts val="0"/>
                        </a:spcAft>
                      </a:pPr>
                      <a:r>
                        <a:rPr lang="en-US" sz="2000">
                          <a:latin typeface="Times New Roman"/>
                          <a:ea typeface="Times New Roman"/>
                          <a:cs typeface="Times New Roman"/>
                        </a:rPr>
                        <a:t>Dutch museum</a:t>
                      </a:r>
                      <a:endParaRPr lang="en-US" sz="14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0.050 (0.011-0.109)</a:t>
                      </a:r>
                      <a:endParaRPr lang="en-US" sz="14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0.036 (0.006-0.078)</a:t>
                      </a:r>
                      <a:endParaRPr lang="en-US" sz="1400">
                        <a:latin typeface="Times New Roman"/>
                        <a:ea typeface="Times New Roman"/>
                        <a:cs typeface="Times New Roman"/>
                      </a:endParaRPr>
                    </a:p>
                  </a:txBody>
                  <a:tcPr marL="68580" marR="68580" marT="0" marB="0">
                    <a:lnL>
                      <a:noFill/>
                    </a:lnL>
                    <a:lnR>
                      <a:noFill/>
                    </a:lnR>
                    <a:lnT>
                      <a:noFill/>
                    </a:lnT>
                    <a:lnB>
                      <a:noFill/>
                    </a:lnB>
                  </a:tcPr>
                </a:tc>
              </a:tr>
              <a:tr h="769541">
                <a:tc>
                  <a:txBody>
                    <a:bodyPr/>
                    <a:lstStyle/>
                    <a:p>
                      <a:pPr marL="0" marR="0" algn="ctr">
                        <a:lnSpc>
                          <a:spcPct val="200000"/>
                        </a:lnSpc>
                        <a:spcBef>
                          <a:spcPts val="0"/>
                        </a:spcBef>
                        <a:spcAft>
                          <a:spcPts val="0"/>
                        </a:spcAft>
                      </a:pPr>
                      <a:r>
                        <a:rPr lang="en-US" sz="2000">
                          <a:latin typeface="Times New Roman"/>
                          <a:ea typeface="Times New Roman"/>
                          <a:cs typeface="Times New Roman"/>
                        </a:rPr>
                        <a:t>Norway</a:t>
                      </a:r>
                      <a:endParaRPr lang="en-US" sz="14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endParaRPr lang="en-US" sz="20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dirty="0">
                          <a:latin typeface="Times New Roman"/>
                          <a:ea typeface="Times New Roman"/>
                          <a:cs typeface="Times New Roman"/>
                        </a:rPr>
                        <a:t>0.031 (0.013-0.050)</a:t>
                      </a:r>
                      <a:endParaRPr lang="en-US" sz="1400" dirty="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9.12 </a:t>
            </a:r>
            <a:endParaRPr lang="en-US" dirty="0">
              <a:latin typeface="Times New Roman" pitchFamily="18" charset="0"/>
              <a:cs typeface="Times New Roman" pitchFamily="18" charset="0"/>
            </a:endParaRPr>
          </a:p>
        </p:txBody>
      </p:sp>
      <p:pic>
        <p:nvPicPr>
          <p:cNvPr id="4" name="Picture 3" descr="Figure9_12"/>
          <p:cNvPicPr/>
          <p:nvPr/>
        </p:nvPicPr>
        <p:blipFill>
          <a:blip r:embed="rId3">
            <a:extLst>
              <a:ext uri="{28A0092B-C50C-407E-A947-70E740481C1C}">
                <a14:useLocalDpi xmlns:a14="http://schemas.microsoft.com/office/drawing/2010/main" val="0"/>
              </a:ext>
            </a:extLst>
          </a:blip>
          <a:srcRect/>
          <a:stretch>
            <a:fillRect/>
          </a:stretch>
        </p:blipFill>
        <p:spPr bwMode="auto">
          <a:xfrm>
            <a:off x="1871194" y="106671"/>
            <a:ext cx="5172376" cy="65555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9.13 </a:t>
            </a:r>
            <a:endParaRPr lang="en-US" dirty="0">
              <a:latin typeface="Times New Roman" pitchFamily="18" charset="0"/>
              <a:cs typeface="Times New Roman"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306768" y="0"/>
            <a:ext cx="6618718" cy="66621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9.14 </a:t>
            </a:r>
            <a:endParaRPr lang="en-US" dirty="0">
              <a:latin typeface="Times New Roman" pitchFamily="18" charset="0"/>
              <a:cs typeface="Times New Roman" pitchFamily="18" charset="0"/>
            </a:endParaRPr>
          </a:p>
        </p:txBody>
      </p:sp>
      <p:pic>
        <p:nvPicPr>
          <p:cNvPr id="4" name="Picture 3" descr="Figure9_14chimp"/>
          <p:cNvPicPr/>
          <p:nvPr/>
        </p:nvPicPr>
        <p:blipFill>
          <a:blip r:embed="rId3">
            <a:extLst>
              <a:ext uri="{28A0092B-C50C-407E-A947-70E740481C1C}">
                <a14:useLocalDpi xmlns:a14="http://schemas.microsoft.com/office/drawing/2010/main" val="0"/>
              </a:ext>
            </a:extLst>
          </a:blip>
          <a:srcRect/>
          <a:stretch>
            <a:fillRect/>
          </a:stretch>
        </p:blipFill>
        <p:spPr bwMode="auto">
          <a:xfrm>
            <a:off x="530488" y="343332"/>
            <a:ext cx="8100530" cy="57591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77369" y="1760323"/>
          <a:ext cx="8447317" cy="5010815"/>
        </p:xfrm>
        <a:graphic>
          <a:graphicData uri="http://schemas.openxmlformats.org/drawingml/2006/table">
            <a:tbl>
              <a:tblPr/>
              <a:tblGrid>
                <a:gridCol w="1596574"/>
                <a:gridCol w="1248228"/>
                <a:gridCol w="1436915"/>
                <a:gridCol w="1277257"/>
                <a:gridCol w="1386951"/>
                <a:gridCol w="1501392"/>
              </a:tblGrid>
              <a:tr h="1109375">
                <a:tc>
                  <a:txBody>
                    <a:bodyPr/>
                    <a:lstStyle/>
                    <a:p>
                      <a:pPr marL="0" marR="0">
                        <a:lnSpc>
                          <a:spcPct val="200000"/>
                        </a:lnSpc>
                        <a:spcBef>
                          <a:spcPts val="0"/>
                        </a:spcBef>
                        <a:spcAft>
                          <a:spcPts val="0"/>
                        </a:spcAft>
                      </a:pPr>
                      <a:endParaRPr lang="en-US" sz="12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i="1">
                          <a:latin typeface="Times New Roman"/>
                          <a:ea typeface="Times New Roman"/>
                          <a:cs typeface="Times New Roman"/>
                        </a:rPr>
                        <a:t>Upper lip length (mm)</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i="1">
                          <a:latin typeface="Times New Roman"/>
                          <a:ea typeface="Times New Roman"/>
                          <a:cs typeface="Times New Roman"/>
                        </a:rPr>
                        <a:t>Upper canine thickness (mm)</a:t>
                      </a:r>
                      <a:endParaRPr lang="en-US" sz="12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i="1">
                          <a:latin typeface="Times New Roman"/>
                          <a:ea typeface="Times New Roman"/>
                          <a:cs typeface="Times New Roman"/>
                        </a:rPr>
                        <a:t>Lower canine width (mm)</a:t>
                      </a:r>
                      <a:endParaRPr lang="en-US" sz="12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i="1">
                          <a:latin typeface="Times New Roman"/>
                          <a:ea typeface="Times New Roman"/>
                          <a:cs typeface="Times New Roman"/>
                        </a:rPr>
                        <a:t>Lower canine thickness (mm)</a:t>
                      </a:r>
                      <a:endParaRPr lang="en-US" sz="12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i="1" dirty="0">
                          <a:latin typeface="Times New Roman"/>
                          <a:ea typeface="Times New Roman"/>
                          <a:cs typeface="Times New Roman"/>
                        </a:rPr>
                        <a:t>Brow ridge thickness (mm)</a:t>
                      </a:r>
                      <a:endParaRPr lang="en-US" sz="1200"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792">
                <a:tc>
                  <a:txBody>
                    <a:bodyPr/>
                    <a:lstStyle/>
                    <a:p>
                      <a:pPr marL="114300" marR="0" indent="-114300">
                        <a:lnSpc>
                          <a:spcPct val="200000"/>
                        </a:lnSpc>
                        <a:spcBef>
                          <a:spcPts val="0"/>
                        </a:spcBef>
                        <a:spcAft>
                          <a:spcPts val="0"/>
                        </a:spcAft>
                      </a:pPr>
                      <a:r>
                        <a:rPr lang="en-US" sz="1600">
                          <a:latin typeface="Times New Roman"/>
                          <a:ea typeface="Times New Roman"/>
                          <a:cs typeface="Times New Roman"/>
                        </a:rPr>
                        <a:t>Chad fossil*</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22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10.2</a:t>
                      </a:r>
                      <a:endParaRPr lang="en-US"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11.0</a:t>
                      </a:r>
                      <a:endParaRPr lang="en-US"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8.5</a:t>
                      </a:r>
                      <a:endParaRPr lang="en-US"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18.2</a:t>
                      </a:r>
                      <a:endParaRPr lang="en-US"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69792">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A. afarensis</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30 – 33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9.3 – 12.5</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7.5 – 11.7</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8.8 – 12.4</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r>
              <a:tr h="369792">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A. africanus</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21.1 – 30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6 – 10 </a:t>
                      </a:r>
                      <a:endParaRPr lang="en-US" sz="1200">
                        <a:latin typeface="Times New Roman"/>
                        <a:ea typeface="Times New Roman"/>
                        <a:cs typeface="Times New Roman"/>
                      </a:endParaRPr>
                    </a:p>
                  </a:txBody>
                  <a:tcPr marL="68580" marR="68580" marT="0" marB="0">
                    <a:lnL>
                      <a:noFill/>
                    </a:lnL>
                    <a:lnR>
                      <a:noFill/>
                    </a:lnR>
                    <a:lnT>
                      <a:noFill/>
                    </a:lnT>
                    <a:lnB>
                      <a:noFill/>
                    </a:lnB>
                  </a:tcPr>
                </a:tc>
              </a:tr>
              <a:tr h="369792">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P. boisei</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42.2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r>
              <a:tr h="369792">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Homo habilis</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25 – 31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r>
              <a:tr h="369792">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Homo sapiens</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6.5 – 7.7</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6.5 – 10.4</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1.8 – 10.1</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r>
              <a:tr h="369792">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Pan troglodytes</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9.5 – 11.8</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7.0 – 17.9</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11.4</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5.2 – 11.8</a:t>
                      </a:r>
                      <a:endParaRPr lang="en-US" sz="1200">
                        <a:latin typeface="Times New Roman"/>
                        <a:ea typeface="Times New Roman"/>
                        <a:cs typeface="Times New Roman"/>
                      </a:endParaRPr>
                    </a:p>
                  </a:txBody>
                  <a:tcPr marL="68580" marR="68580" marT="0" marB="0">
                    <a:lnL>
                      <a:noFill/>
                    </a:lnL>
                    <a:lnR>
                      <a:noFill/>
                    </a:lnR>
                    <a:lnT>
                      <a:noFill/>
                    </a:lnT>
                    <a:lnB>
                      <a:noFill/>
                    </a:lnB>
                  </a:tcPr>
                </a:tc>
              </a:tr>
              <a:tr h="369792">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Gorilla </a:t>
                      </a:r>
                      <a:r>
                        <a:rPr lang="en-US" sz="1600">
                          <a:latin typeface="Times New Roman"/>
                          <a:ea typeface="Times New Roman"/>
                          <a:cs typeface="Times New Roman"/>
                        </a:rPr>
                        <a:t>(gorilla)</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11.3 – 16.8 </a:t>
                      </a:r>
                      <a:endParaRPr lang="en-US" sz="12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8.0 – 20.9</a:t>
                      </a:r>
                      <a:endParaRPr lang="en-US" sz="12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a:latin typeface="Times New Roman"/>
                          <a:ea typeface="Times New Roman"/>
                          <a:cs typeface="Times New Roman"/>
                        </a:rPr>
                        <a:t>7.3 – 17.5</a:t>
                      </a:r>
                      <a:endParaRPr lang="en-US" sz="1200" dirty="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4992688" y="147638"/>
            <a:ext cx="4151312" cy="707886"/>
          </a:xfrm>
          <a:prstGeom prst="rect">
            <a:avLst/>
          </a:prstGeom>
          <a:noFill/>
          <a:ln w="9525">
            <a:noFill/>
            <a:miter lim="800000"/>
            <a:headEnd/>
            <a:tailEnd/>
          </a:ln>
        </p:spPr>
        <p:txBody>
          <a:bodyPr>
            <a:spAutoFit/>
          </a:bodyPr>
          <a:lstStyle/>
          <a:p>
            <a:r>
              <a:rPr lang="en-US" sz="4000" dirty="0" smtClean="0">
                <a:latin typeface="Times New Roman" pitchFamily="18" charset="0"/>
                <a:cs typeface="Times New Roman" pitchFamily="18" charset="0"/>
              </a:rPr>
              <a:t>Black grouse</a:t>
            </a:r>
            <a:endParaRPr lang="en-US" sz="40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2268538" cy="369888"/>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Front art piece </a:t>
            </a:r>
            <a:r>
              <a:rPr lang="en-US" dirty="0" smtClean="0">
                <a:latin typeface="Times New Roman" pitchFamily="18" charset="0"/>
                <a:cs typeface="Times New Roman" pitchFamily="18" charset="0"/>
              </a:rPr>
              <a:t>UN9.1 </a:t>
            </a:r>
            <a:endParaRPr lang="en-US" dirty="0">
              <a:latin typeface="Times New Roman" pitchFamily="18" charset="0"/>
              <a:cs typeface="Times New Roman" pitchFamily="18" charset="0"/>
            </a:endParaRPr>
          </a:p>
        </p:txBody>
      </p:sp>
      <p:pic>
        <p:nvPicPr>
          <p:cNvPr id="5" name="Picture 4" descr="black-grouse-27216"/>
          <p:cNvPicPr/>
          <p:nvPr/>
        </p:nvPicPr>
        <p:blipFill>
          <a:blip r:embed="rId3">
            <a:extLst>
              <a:ext uri="{28A0092B-C50C-407E-A947-70E740481C1C}">
                <a14:useLocalDpi xmlns:a14="http://schemas.microsoft.com/office/drawing/2010/main" val="0"/>
              </a:ext>
            </a:extLst>
          </a:blip>
          <a:srcRect/>
          <a:stretch>
            <a:fillRect/>
          </a:stretch>
        </p:blipFill>
        <p:spPr bwMode="auto">
          <a:xfrm>
            <a:off x="741362" y="855524"/>
            <a:ext cx="7678738" cy="54373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9.15 </a:t>
            </a:r>
            <a:endParaRPr lang="en-US" dirty="0">
              <a:latin typeface="Times New Roman" pitchFamily="18" charset="0"/>
              <a:cs typeface="Times New Roman" pitchFamily="18" charset="0"/>
            </a:endParaRPr>
          </a:p>
        </p:txBody>
      </p:sp>
      <p:pic>
        <p:nvPicPr>
          <p:cNvPr id="4" name="Picture 3" descr="Figure9_14.gif"/>
          <p:cNvPicPr/>
          <p:nvPr/>
        </p:nvPicPr>
        <p:blipFill>
          <a:blip r:embed="rId3">
            <a:extLst>
              <a:ext uri="{28A0092B-C50C-407E-A947-70E740481C1C}">
                <a14:useLocalDpi xmlns:a14="http://schemas.microsoft.com/office/drawing/2010/main" val="0"/>
              </a:ext>
            </a:extLst>
          </a:blip>
          <a:srcRect/>
          <a:stretch>
            <a:fillRect/>
          </a:stretch>
        </p:blipFill>
        <p:spPr bwMode="auto">
          <a:xfrm>
            <a:off x="847397" y="429138"/>
            <a:ext cx="7442613" cy="61319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9.16 </a:t>
            </a:r>
            <a:endParaRPr lang="en-US" dirty="0">
              <a:latin typeface="Times New Roman" pitchFamily="18" charset="0"/>
              <a:cs typeface="Times New Roman"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83583" y="326478"/>
            <a:ext cx="7818088" cy="58348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9.17 </a:t>
            </a:r>
            <a:endParaRPr lang="en-US" dirty="0">
              <a:latin typeface="Times New Roman" pitchFamily="18" charset="0"/>
              <a:cs typeface="Times New Roman" pitchFamily="18" charset="0"/>
            </a:endParaRPr>
          </a:p>
        </p:txBody>
      </p:sp>
      <p:pic>
        <p:nvPicPr>
          <p:cNvPr id="4" name="Picture 3" descr="http://farm1.static.flickr.com/193/463256571_931cf92975.jpg?v=0"/>
          <p:cNvPicPr/>
          <p:nvPr/>
        </p:nvPicPr>
        <p:blipFill>
          <a:blip r:embed="rId3">
            <a:extLst>
              <a:ext uri="{28A0092B-C50C-407E-A947-70E740481C1C}">
                <a14:useLocalDpi xmlns:a14="http://schemas.microsoft.com/office/drawing/2010/main" val="0"/>
              </a:ext>
            </a:extLst>
          </a:blip>
          <a:srcRect/>
          <a:stretch>
            <a:fillRect/>
          </a:stretch>
        </p:blipFill>
        <p:spPr bwMode="auto">
          <a:xfrm>
            <a:off x="1857903" y="164098"/>
            <a:ext cx="5691299" cy="64980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9.18 </a:t>
            </a:r>
            <a:endParaRPr lang="en-US" dirty="0">
              <a:latin typeface="Times New Roman" pitchFamily="18" charset="0"/>
              <a:cs typeface="Times New Roman" pitchFamily="18" charset="0"/>
            </a:endParaRPr>
          </a:p>
        </p:txBody>
      </p:sp>
      <p:pic>
        <p:nvPicPr>
          <p:cNvPr id="4" name="Picture 3" descr="Figure9_17.gif"/>
          <p:cNvPicPr/>
          <p:nvPr/>
        </p:nvPicPr>
        <p:blipFill>
          <a:blip r:embed="rId3">
            <a:extLst>
              <a:ext uri="{28A0092B-C50C-407E-A947-70E740481C1C}">
                <a14:useLocalDpi xmlns:a14="http://schemas.microsoft.com/office/drawing/2010/main" val="0"/>
              </a:ext>
            </a:extLst>
          </a:blip>
          <a:srcRect/>
          <a:stretch>
            <a:fillRect/>
          </a:stretch>
        </p:blipFill>
        <p:spPr bwMode="auto">
          <a:xfrm>
            <a:off x="2082853" y="0"/>
            <a:ext cx="4984233" cy="674923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9.19 </a:t>
            </a:r>
            <a:endParaRPr lang="en-US" dirty="0">
              <a:latin typeface="Times New Roman" pitchFamily="18" charset="0"/>
              <a:cs typeface="Times New Roman" pitchFamily="18" charset="0"/>
            </a:endParaRPr>
          </a:p>
        </p:txBody>
      </p:sp>
      <p:pic>
        <p:nvPicPr>
          <p:cNvPr id="4" name="Picture 3" descr="Figure9_18.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768" y="99611"/>
            <a:ext cx="6869947" cy="675838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906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9.20</a:t>
            </a:r>
            <a:endParaRPr lang="en-US" dirty="0">
              <a:latin typeface="Times New Roman" pitchFamily="18" charset="0"/>
              <a:cs typeface="Times New Roman" pitchFamily="18" charset="0"/>
            </a:endParaRPr>
          </a:p>
        </p:txBody>
      </p:sp>
      <p:pic>
        <p:nvPicPr>
          <p:cNvPr id="4" name="Picture 3" descr="Figure9_19.gif"/>
          <p:cNvPicPr/>
          <p:nvPr/>
        </p:nvPicPr>
        <p:blipFill>
          <a:blip r:embed="rId3">
            <a:extLst>
              <a:ext uri="{28A0092B-C50C-407E-A947-70E740481C1C}">
                <a14:useLocalDpi xmlns:a14="http://schemas.microsoft.com/office/drawing/2010/main" val="0"/>
              </a:ext>
            </a:extLst>
          </a:blip>
          <a:srcRect/>
          <a:stretch>
            <a:fillRect/>
          </a:stretch>
        </p:blipFill>
        <p:spPr bwMode="auto">
          <a:xfrm>
            <a:off x="2017500" y="124793"/>
            <a:ext cx="5061347" cy="653738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9.21 </a:t>
            </a:r>
            <a:endParaRPr lang="en-US" dirty="0">
              <a:latin typeface="Times New Roman" pitchFamily="18" charset="0"/>
              <a:cs typeface="Times New Roman" pitchFamily="18" charset="0"/>
            </a:endParaRPr>
          </a:p>
        </p:txBody>
      </p:sp>
      <p:pic>
        <p:nvPicPr>
          <p:cNvPr id="4" name="Picture 3" descr="Figure9_20.gif"/>
          <p:cNvPicPr/>
          <p:nvPr/>
        </p:nvPicPr>
        <p:blipFill>
          <a:blip r:embed="rId3">
            <a:extLst>
              <a:ext uri="{28A0092B-C50C-407E-A947-70E740481C1C}">
                <a14:useLocalDpi xmlns:a14="http://schemas.microsoft.com/office/drawing/2010/main" val="0"/>
              </a:ext>
            </a:extLst>
          </a:blip>
          <a:srcRect/>
          <a:stretch>
            <a:fillRect/>
          </a:stretch>
        </p:blipFill>
        <p:spPr bwMode="auto">
          <a:xfrm>
            <a:off x="1775591" y="173844"/>
            <a:ext cx="6008788" cy="657539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4257480"/>
              </p:ext>
            </p:extLst>
          </p:nvPr>
        </p:nvGraphicFramePr>
        <p:xfrm>
          <a:off x="275769" y="1662392"/>
          <a:ext cx="8577944" cy="3657600"/>
        </p:xfrm>
        <a:graphic>
          <a:graphicData uri="http://schemas.openxmlformats.org/drawingml/2006/table">
            <a:tbl>
              <a:tblPr/>
              <a:tblGrid>
                <a:gridCol w="1654631"/>
                <a:gridCol w="1929117"/>
                <a:gridCol w="1658329"/>
                <a:gridCol w="1651927"/>
                <a:gridCol w="1683940"/>
              </a:tblGrid>
              <a:tr h="973276">
                <a:tc>
                  <a:txBody>
                    <a:bodyPr/>
                    <a:lstStyle/>
                    <a:p>
                      <a:pPr marL="0" marR="0">
                        <a:lnSpc>
                          <a:spcPct val="200000"/>
                        </a:lnSpc>
                        <a:spcBef>
                          <a:spcPts val="0"/>
                        </a:spcBef>
                        <a:spcAft>
                          <a:spcPts val="0"/>
                        </a:spcAft>
                      </a:pPr>
                      <a:endParaRPr lang="en-US" sz="1400" dirty="0">
                        <a:latin typeface="Times New Roman"/>
                        <a:ea typeface="Times New Roman"/>
                        <a:cs typeface="Times New Roman"/>
                      </a:endParaRPr>
                    </a:p>
                    <a:p>
                      <a:pPr marL="0" marR="0">
                        <a:lnSpc>
                          <a:spcPct val="200000"/>
                        </a:lnSpc>
                        <a:spcBef>
                          <a:spcPts val="0"/>
                        </a:spcBef>
                        <a:spcAft>
                          <a:spcPts val="0"/>
                        </a:spcAft>
                      </a:pPr>
                      <a:r>
                        <a:rPr lang="en-US" sz="2000" dirty="0">
                          <a:latin typeface="Times New Roman"/>
                          <a:ea typeface="Times New Roman"/>
                          <a:cs typeface="Times New Roman"/>
                        </a:rPr>
                        <a:t>Light level</a:t>
                      </a:r>
                      <a:endParaRPr lang="en-US" sz="14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dirty="0">
                          <a:latin typeface="Times New Roman"/>
                          <a:ea typeface="Times New Roman"/>
                          <a:cs typeface="Times New Roman"/>
                        </a:rPr>
                        <a:t>Light level where Ps = </a:t>
                      </a:r>
                      <a:r>
                        <a:rPr lang="en-US" sz="2000" dirty="0" err="1">
                          <a:latin typeface="Times New Roman"/>
                          <a:ea typeface="Times New Roman"/>
                          <a:cs typeface="Times New Roman"/>
                        </a:rPr>
                        <a:t>Resp</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Light level of max. Ps</a:t>
                      </a:r>
                      <a:endParaRPr lang="en-US" sz="14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endParaRPr lang="en-US" sz="1400">
                        <a:latin typeface="Times New Roman"/>
                        <a:ea typeface="Times New Roman"/>
                        <a:cs typeface="Times New Roman"/>
                      </a:endParaRPr>
                    </a:p>
                    <a:p>
                      <a:pPr marL="0" marR="0" algn="ctr">
                        <a:lnSpc>
                          <a:spcPct val="200000"/>
                        </a:lnSpc>
                        <a:spcBef>
                          <a:spcPts val="0"/>
                        </a:spcBef>
                        <a:spcAft>
                          <a:spcPts val="0"/>
                        </a:spcAft>
                      </a:pPr>
                      <a:r>
                        <a:rPr lang="en-US" sz="2000">
                          <a:latin typeface="Times New Roman"/>
                          <a:ea typeface="Times New Roman"/>
                          <a:cs typeface="Times New Roman"/>
                        </a:rPr>
                        <a:t>Max Ps rate</a:t>
                      </a:r>
                      <a:endParaRPr lang="en-US" sz="14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Resp rate in darkness</a:t>
                      </a:r>
                      <a:endParaRPr lang="en-US" sz="14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638">
                <a:tc>
                  <a:txBody>
                    <a:bodyPr/>
                    <a:lstStyle/>
                    <a:p>
                      <a:pPr marL="0" marR="0">
                        <a:lnSpc>
                          <a:spcPct val="200000"/>
                        </a:lnSpc>
                        <a:spcBef>
                          <a:spcPts val="0"/>
                        </a:spcBef>
                        <a:spcAft>
                          <a:spcPts val="0"/>
                        </a:spcAft>
                      </a:pPr>
                      <a:r>
                        <a:rPr lang="en-US" sz="2000">
                          <a:latin typeface="Times New Roman"/>
                          <a:ea typeface="Times New Roman"/>
                          <a:cs typeface="Times New Roman"/>
                        </a:rPr>
                        <a:t>Low</a:t>
                      </a:r>
                      <a:endParaRPr lang="en-US" sz="14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000" dirty="0">
                          <a:latin typeface="Times New Roman"/>
                          <a:ea typeface="Times New Roman"/>
                          <a:cs typeface="Times New Roman"/>
                        </a:rPr>
                        <a:t>7</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150</a:t>
                      </a:r>
                      <a:endParaRPr lang="en-US"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2.6 </a:t>
                      </a:r>
                      <a:r>
                        <a:rPr lang="en-US" sz="2000" u="sng">
                          <a:latin typeface="Times New Roman"/>
                          <a:ea typeface="Times New Roman"/>
                          <a:cs typeface="Times New Roman"/>
                        </a:rPr>
                        <a:t>+</a:t>
                      </a:r>
                      <a:r>
                        <a:rPr lang="en-US" sz="2000">
                          <a:latin typeface="Times New Roman"/>
                          <a:ea typeface="Times New Roman"/>
                          <a:cs typeface="Times New Roman"/>
                        </a:rPr>
                        <a:t> 0.3</a:t>
                      </a:r>
                      <a:endParaRPr lang="en-US"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1.2 </a:t>
                      </a:r>
                      <a:r>
                        <a:rPr lang="en-US" sz="2000" u="sng">
                          <a:latin typeface="Times New Roman"/>
                          <a:ea typeface="Times New Roman"/>
                          <a:cs typeface="Times New Roman"/>
                        </a:rPr>
                        <a:t>+</a:t>
                      </a:r>
                      <a:r>
                        <a:rPr lang="en-US" sz="2000">
                          <a:latin typeface="Times New Roman"/>
                          <a:ea typeface="Times New Roman"/>
                          <a:cs typeface="Times New Roman"/>
                        </a:rPr>
                        <a:t> 0.9</a:t>
                      </a:r>
                      <a:endParaRPr lang="en-US"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86638">
                <a:tc>
                  <a:txBody>
                    <a:bodyPr/>
                    <a:lstStyle/>
                    <a:p>
                      <a:pPr marL="0" marR="0">
                        <a:lnSpc>
                          <a:spcPct val="200000"/>
                        </a:lnSpc>
                        <a:spcBef>
                          <a:spcPts val="0"/>
                        </a:spcBef>
                        <a:spcAft>
                          <a:spcPts val="0"/>
                        </a:spcAft>
                      </a:pPr>
                      <a:r>
                        <a:rPr lang="en-US" sz="2000">
                          <a:latin typeface="Times New Roman"/>
                          <a:ea typeface="Times New Roman"/>
                          <a:cs typeface="Times New Roman"/>
                        </a:rPr>
                        <a:t>Medium-low</a:t>
                      </a:r>
                      <a:endParaRPr lang="en-US" sz="14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10</a:t>
                      </a:r>
                      <a:endParaRPr lang="en-US"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200</a:t>
                      </a:r>
                      <a:endParaRPr lang="en-US" sz="14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3.3 </a:t>
                      </a:r>
                      <a:r>
                        <a:rPr lang="en-US" sz="2000" u="sng">
                          <a:latin typeface="Times New Roman"/>
                          <a:ea typeface="Times New Roman"/>
                          <a:cs typeface="Times New Roman"/>
                        </a:rPr>
                        <a:t>+</a:t>
                      </a:r>
                      <a:r>
                        <a:rPr lang="en-US" sz="2000">
                          <a:latin typeface="Times New Roman"/>
                          <a:ea typeface="Times New Roman"/>
                          <a:cs typeface="Times New Roman"/>
                        </a:rPr>
                        <a:t> 0.4</a:t>
                      </a:r>
                      <a:endParaRPr lang="en-US" sz="14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1.4 </a:t>
                      </a:r>
                      <a:r>
                        <a:rPr lang="en-US" sz="2000" u="sng">
                          <a:latin typeface="Times New Roman"/>
                          <a:ea typeface="Times New Roman"/>
                          <a:cs typeface="Times New Roman"/>
                        </a:rPr>
                        <a:t>+</a:t>
                      </a:r>
                      <a:r>
                        <a:rPr lang="en-US" sz="2000">
                          <a:latin typeface="Times New Roman"/>
                          <a:ea typeface="Times New Roman"/>
                          <a:cs typeface="Times New Roman"/>
                        </a:rPr>
                        <a:t> 0.2</a:t>
                      </a:r>
                      <a:endParaRPr lang="en-US" sz="1400">
                        <a:latin typeface="Times New Roman"/>
                        <a:ea typeface="Times New Roman"/>
                        <a:cs typeface="Times New Roman"/>
                      </a:endParaRPr>
                    </a:p>
                  </a:txBody>
                  <a:tcPr marL="68580" marR="68580" marT="0" marB="0">
                    <a:lnL>
                      <a:noFill/>
                    </a:lnL>
                    <a:lnR>
                      <a:noFill/>
                    </a:lnR>
                    <a:lnT>
                      <a:noFill/>
                    </a:lnT>
                    <a:lnB>
                      <a:noFill/>
                    </a:lnB>
                  </a:tcPr>
                </a:tc>
              </a:tr>
              <a:tr h="486638">
                <a:tc>
                  <a:txBody>
                    <a:bodyPr/>
                    <a:lstStyle/>
                    <a:p>
                      <a:pPr marL="0" marR="0">
                        <a:lnSpc>
                          <a:spcPct val="200000"/>
                        </a:lnSpc>
                        <a:spcBef>
                          <a:spcPts val="0"/>
                        </a:spcBef>
                        <a:spcAft>
                          <a:spcPts val="0"/>
                        </a:spcAft>
                      </a:pPr>
                      <a:r>
                        <a:rPr lang="en-US" sz="2000">
                          <a:latin typeface="Times New Roman"/>
                          <a:ea typeface="Times New Roman"/>
                          <a:cs typeface="Times New Roman"/>
                        </a:rPr>
                        <a:t>Medium-high</a:t>
                      </a:r>
                      <a:endParaRPr lang="en-US" sz="14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15</a:t>
                      </a:r>
                      <a:endParaRPr lang="en-US"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350</a:t>
                      </a:r>
                      <a:endParaRPr lang="en-US" sz="14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2000" dirty="0">
                          <a:latin typeface="Times New Roman"/>
                          <a:ea typeface="Times New Roman"/>
                          <a:cs typeface="Times New Roman"/>
                        </a:rPr>
                        <a:t>4.3 </a:t>
                      </a:r>
                      <a:r>
                        <a:rPr lang="en-US" sz="2000" u="sng" dirty="0">
                          <a:latin typeface="Times New Roman"/>
                          <a:ea typeface="Times New Roman"/>
                          <a:cs typeface="Times New Roman"/>
                        </a:rPr>
                        <a:t>+</a:t>
                      </a:r>
                      <a:r>
                        <a:rPr lang="en-US" sz="2000" dirty="0">
                          <a:latin typeface="Times New Roman"/>
                          <a:ea typeface="Times New Roman"/>
                          <a:cs typeface="Times New Roman"/>
                        </a:rPr>
                        <a:t> 0.2</a:t>
                      </a:r>
                      <a:endParaRPr lang="en-US" sz="1400"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2.0 </a:t>
                      </a:r>
                      <a:r>
                        <a:rPr lang="en-US" sz="2000" u="sng">
                          <a:latin typeface="Times New Roman"/>
                          <a:ea typeface="Times New Roman"/>
                          <a:cs typeface="Times New Roman"/>
                        </a:rPr>
                        <a:t>+</a:t>
                      </a:r>
                      <a:r>
                        <a:rPr lang="en-US" sz="2000">
                          <a:latin typeface="Times New Roman"/>
                          <a:ea typeface="Times New Roman"/>
                          <a:cs typeface="Times New Roman"/>
                        </a:rPr>
                        <a:t> 0.3</a:t>
                      </a:r>
                      <a:endParaRPr lang="en-US" sz="1400">
                        <a:latin typeface="Times New Roman"/>
                        <a:ea typeface="Times New Roman"/>
                        <a:cs typeface="Times New Roman"/>
                      </a:endParaRPr>
                    </a:p>
                  </a:txBody>
                  <a:tcPr marL="68580" marR="68580" marT="0" marB="0">
                    <a:lnL>
                      <a:noFill/>
                    </a:lnL>
                    <a:lnR>
                      <a:noFill/>
                    </a:lnR>
                    <a:lnT>
                      <a:noFill/>
                    </a:lnT>
                    <a:lnB>
                      <a:noFill/>
                    </a:lnB>
                  </a:tcPr>
                </a:tc>
              </a:tr>
              <a:tr h="486638">
                <a:tc>
                  <a:txBody>
                    <a:bodyPr/>
                    <a:lstStyle/>
                    <a:p>
                      <a:pPr marL="0" marR="0">
                        <a:lnSpc>
                          <a:spcPct val="200000"/>
                        </a:lnSpc>
                        <a:spcBef>
                          <a:spcPts val="0"/>
                        </a:spcBef>
                        <a:spcAft>
                          <a:spcPts val="0"/>
                        </a:spcAft>
                      </a:pPr>
                      <a:r>
                        <a:rPr lang="en-US" sz="2000">
                          <a:latin typeface="Times New Roman"/>
                          <a:ea typeface="Times New Roman"/>
                          <a:cs typeface="Times New Roman"/>
                        </a:rPr>
                        <a:t>High</a:t>
                      </a:r>
                      <a:endParaRPr lang="en-US" sz="14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20</a:t>
                      </a:r>
                      <a:endParaRPr lang="en-US"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600</a:t>
                      </a:r>
                      <a:endParaRPr lang="en-US" sz="14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5.4 </a:t>
                      </a:r>
                      <a:r>
                        <a:rPr lang="en-US" sz="2000" u="sng">
                          <a:latin typeface="Times New Roman"/>
                          <a:ea typeface="Times New Roman"/>
                          <a:cs typeface="Times New Roman"/>
                        </a:rPr>
                        <a:t>+</a:t>
                      </a:r>
                      <a:r>
                        <a:rPr lang="en-US" sz="2000">
                          <a:latin typeface="Times New Roman"/>
                          <a:ea typeface="Times New Roman"/>
                          <a:cs typeface="Times New Roman"/>
                        </a:rPr>
                        <a:t> 0.6</a:t>
                      </a:r>
                      <a:endParaRPr lang="en-US" sz="14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dirty="0">
                          <a:latin typeface="Times New Roman"/>
                          <a:ea typeface="Times New Roman"/>
                          <a:cs typeface="Times New Roman"/>
                        </a:rPr>
                        <a:t>2.5 </a:t>
                      </a:r>
                      <a:r>
                        <a:rPr lang="en-US" sz="2000" u="sng" dirty="0">
                          <a:latin typeface="Times New Roman"/>
                          <a:ea typeface="Times New Roman"/>
                          <a:cs typeface="Times New Roman"/>
                        </a:rPr>
                        <a:t>+</a:t>
                      </a:r>
                      <a:r>
                        <a:rPr lang="en-US" sz="2000" dirty="0">
                          <a:latin typeface="Times New Roman"/>
                          <a:ea typeface="Times New Roman"/>
                          <a:cs typeface="Times New Roman"/>
                        </a:rPr>
                        <a:t> 0.2</a:t>
                      </a:r>
                      <a:endParaRPr lang="en-US" sz="1400" dirty="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9_21.gif"/>
          <p:cNvPicPr/>
          <p:nvPr/>
        </p:nvPicPr>
        <p:blipFill>
          <a:blip r:embed="rId3">
            <a:extLst>
              <a:ext uri="{28A0092B-C50C-407E-A947-70E740481C1C}">
                <a14:useLocalDpi xmlns:a14="http://schemas.microsoft.com/office/drawing/2010/main" val="0"/>
              </a:ext>
            </a:extLst>
          </a:blip>
          <a:srcRect/>
          <a:stretch>
            <a:fillRect/>
          </a:stretch>
        </p:blipFill>
        <p:spPr bwMode="auto">
          <a:xfrm>
            <a:off x="646623" y="225856"/>
            <a:ext cx="7855047" cy="6535138"/>
          </a:xfrm>
          <a:prstGeom prst="rect">
            <a:avLst/>
          </a:prstGeom>
          <a:noFill/>
          <a:ln>
            <a:noFill/>
          </a:ln>
        </p:spPr>
      </p:pic>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9.22 </a:t>
            </a:r>
            <a:endParaRPr 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906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9.23</a:t>
            </a:r>
            <a:endParaRPr lang="en-US" dirty="0">
              <a:latin typeface="Times New Roman" pitchFamily="18" charset="0"/>
              <a:cs typeface="Times New Roman" pitchFamily="18" charset="0"/>
            </a:endParaRPr>
          </a:p>
        </p:txBody>
      </p:sp>
      <p:pic>
        <p:nvPicPr>
          <p:cNvPr id="4" name="Picture 3" descr="Figure9_22.gif"/>
          <p:cNvPicPr/>
          <p:nvPr/>
        </p:nvPicPr>
        <p:blipFill>
          <a:blip r:embed="rId3">
            <a:extLst>
              <a:ext uri="{28A0092B-C50C-407E-A947-70E740481C1C}">
                <a14:useLocalDpi xmlns:a14="http://schemas.microsoft.com/office/drawing/2010/main" val="0"/>
              </a:ext>
            </a:extLst>
          </a:blip>
          <a:srcRect/>
          <a:stretch>
            <a:fillRect/>
          </a:stretch>
        </p:blipFill>
        <p:spPr bwMode="auto">
          <a:xfrm>
            <a:off x="2200348" y="147638"/>
            <a:ext cx="5278300" cy="67103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 </a:t>
            </a:r>
            <a:endParaRPr lang="en-US" dirty="0">
              <a:latin typeface="Times New Roman" pitchFamily="18" charset="0"/>
              <a:cs typeface="Times New Roman" pitchFamily="18" charset="0"/>
            </a:endParaRPr>
          </a:p>
        </p:txBody>
      </p:sp>
      <p:pic>
        <p:nvPicPr>
          <p:cNvPr id="6" name="Picture 5" descr="Figure9_1.gif"/>
          <p:cNvPicPr/>
          <p:nvPr/>
        </p:nvPicPr>
        <p:blipFill>
          <a:blip r:embed="rId3">
            <a:extLst>
              <a:ext uri="{28A0092B-C50C-407E-A947-70E740481C1C}">
                <a14:useLocalDpi xmlns:a14="http://schemas.microsoft.com/office/drawing/2010/main" val="0"/>
              </a:ext>
            </a:extLst>
          </a:blip>
          <a:srcRect/>
          <a:stretch>
            <a:fillRect/>
          </a:stretch>
        </p:blipFill>
        <p:spPr bwMode="auto">
          <a:xfrm>
            <a:off x="2422235" y="0"/>
            <a:ext cx="4781550"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906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9.24</a:t>
            </a:r>
            <a:endParaRPr lang="en-US" dirty="0">
              <a:latin typeface="Times New Roman" pitchFamily="18" charset="0"/>
              <a:cs typeface="Times New Roman" pitchFamily="18" charset="0"/>
            </a:endParaRPr>
          </a:p>
        </p:txBody>
      </p:sp>
      <p:pic>
        <p:nvPicPr>
          <p:cNvPr id="4" name="Picture 3" descr="Figure9_24"/>
          <p:cNvPicPr/>
          <p:nvPr/>
        </p:nvPicPr>
        <p:blipFill>
          <a:blip r:embed="rId3">
            <a:extLst>
              <a:ext uri="{28A0092B-C50C-407E-A947-70E740481C1C}">
                <a14:useLocalDpi xmlns:a14="http://schemas.microsoft.com/office/drawing/2010/main" val="0"/>
              </a:ext>
            </a:extLst>
          </a:blip>
          <a:srcRect/>
          <a:stretch>
            <a:fillRect/>
          </a:stretch>
        </p:blipFill>
        <p:spPr bwMode="auto">
          <a:xfrm>
            <a:off x="534080" y="552529"/>
            <a:ext cx="8143974" cy="502088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9.25 </a:t>
            </a:r>
            <a:endParaRPr lang="en-US" dirty="0">
              <a:latin typeface="Times New Roman" pitchFamily="18" charset="0"/>
              <a:cs typeface="Times New Roman" pitchFamily="18" charset="0"/>
            </a:endParaRPr>
          </a:p>
        </p:txBody>
      </p:sp>
      <p:pic>
        <p:nvPicPr>
          <p:cNvPr id="4" name="Picture 3" descr="Figure9_23.gif"/>
          <p:cNvPicPr/>
          <p:nvPr/>
        </p:nvPicPr>
        <p:blipFill>
          <a:blip r:embed="rId3"/>
          <a:stretch>
            <a:fillRect/>
          </a:stretch>
        </p:blipFill>
        <p:spPr>
          <a:xfrm>
            <a:off x="1306768" y="298338"/>
            <a:ext cx="6830378" cy="636384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9.26 </a:t>
            </a:r>
            <a:endParaRPr lang="en-US" dirty="0">
              <a:latin typeface="Times New Roman" pitchFamily="18" charset="0"/>
              <a:cs typeface="Times New Roman" pitchFamily="18" charset="0"/>
            </a:endParaRPr>
          </a:p>
        </p:txBody>
      </p:sp>
      <p:pic>
        <p:nvPicPr>
          <p:cNvPr id="4" name="Picture 3" descr="Figure9_26"/>
          <p:cNvPicPr/>
          <p:nvPr/>
        </p:nvPicPr>
        <p:blipFill>
          <a:blip r:embed="rId3">
            <a:extLst>
              <a:ext uri="{28A0092B-C50C-407E-A947-70E740481C1C}">
                <a14:useLocalDpi xmlns:a14="http://schemas.microsoft.com/office/drawing/2010/main" val="0"/>
              </a:ext>
            </a:extLst>
          </a:blip>
          <a:srcRect/>
          <a:stretch>
            <a:fillRect/>
          </a:stretch>
        </p:blipFill>
        <p:spPr bwMode="auto">
          <a:xfrm>
            <a:off x="141107" y="441585"/>
            <a:ext cx="8866196" cy="53317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 </a:t>
            </a:r>
            <a:endParaRPr lang="en-US" dirty="0">
              <a:latin typeface="Times New Roman" pitchFamily="18" charset="0"/>
              <a:cs typeface="Times New Roman" pitchFamily="18" charset="0"/>
            </a:endParaRPr>
          </a:p>
        </p:txBody>
      </p:sp>
      <p:pic>
        <p:nvPicPr>
          <p:cNvPr id="4" name="Picture 3" descr="Figure9_2.gif"/>
          <p:cNvPicPr/>
          <p:nvPr/>
        </p:nvPicPr>
        <p:blipFill>
          <a:blip r:embed="rId3">
            <a:extLst>
              <a:ext uri="{28A0092B-C50C-407E-A947-70E740481C1C}">
                <a14:useLocalDpi xmlns:a14="http://schemas.microsoft.com/office/drawing/2010/main" val="0"/>
              </a:ext>
            </a:extLst>
          </a:blip>
          <a:srcRect/>
          <a:stretch>
            <a:fillRect/>
          </a:stretch>
        </p:blipFill>
        <p:spPr bwMode="auto">
          <a:xfrm>
            <a:off x="337500" y="707493"/>
            <a:ext cx="8281759" cy="49717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666750" y="147638"/>
            <a:ext cx="8477250" cy="1077218"/>
          </a:xfrm>
          <a:prstGeom prst="rect">
            <a:avLst/>
          </a:prstGeom>
          <a:noFill/>
          <a:ln w="9525">
            <a:noFill/>
            <a:miter lim="800000"/>
            <a:headEnd/>
            <a:tailEnd/>
          </a:ln>
        </p:spPr>
        <p:txBody>
          <a:bodyPr wrap="square">
            <a:spAutoFit/>
          </a:bodyPr>
          <a:lstStyle/>
          <a:p>
            <a:r>
              <a:rPr lang="en-US" sz="3200" dirty="0" smtClean="0">
                <a:latin typeface="Times New Roman" pitchFamily="18" charset="0"/>
                <a:cs typeface="Times New Roman" pitchFamily="18" charset="0"/>
              </a:rPr>
              <a:t>Figure 9.2  Distribution of genetic types in a fungus inhabiting a rotting log (R in Figure 9.1)</a:t>
            </a:r>
            <a:endParaRPr lang="en-US" sz="32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 </a:t>
            </a:r>
            <a:endParaRPr lang="en-US" dirty="0">
              <a:latin typeface="Times New Roman" pitchFamily="18" charset="0"/>
              <a:cs typeface="Times New Roman" pitchFamily="18" charset="0"/>
            </a:endParaRPr>
          </a:p>
        </p:txBody>
      </p:sp>
      <p:pic>
        <p:nvPicPr>
          <p:cNvPr id="4" name="Picture 3" descr="Figure9_2.gif"/>
          <p:cNvPicPr/>
          <p:nvPr/>
        </p:nvPicPr>
        <p:blipFill>
          <a:blip r:embed="rId3">
            <a:extLst>
              <a:ext uri="{28A0092B-C50C-407E-A947-70E740481C1C}">
                <a14:useLocalDpi xmlns:a14="http://schemas.microsoft.com/office/drawing/2010/main" val="0"/>
              </a:ext>
            </a:extLst>
          </a:blip>
          <a:srcRect/>
          <a:stretch>
            <a:fillRect/>
          </a:stretch>
        </p:blipFill>
        <p:spPr bwMode="auto">
          <a:xfrm>
            <a:off x="666750" y="1224856"/>
            <a:ext cx="7772400" cy="3537644"/>
          </a:xfrm>
          <a:prstGeom prst="rect">
            <a:avLst/>
          </a:prstGeom>
          <a:noFill/>
          <a:ln>
            <a:noFill/>
          </a:ln>
        </p:spPr>
      </p:pic>
      <p:sp>
        <p:nvSpPr>
          <p:cNvPr id="5" name="Rectangle 4"/>
          <p:cNvSpPr/>
          <p:nvPr/>
        </p:nvSpPr>
        <p:spPr>
          <a:xfrm>
            <a:off x="2019300" y="4762500"/>
            <a:ext cx="4572000" cy="954107"/>
          </a:xfrm>
          <a:prstGeom prst="rect">
            <a:avLst/>
          </a:prstGeom>
        </p:spPr>
        <p:txBody>
          <a:bodyPr>
            <a:spAutoFit/>
          </a:bodyPr>
          <a:lstStyle/>
          <a:p>
            <a:r>
              <a:rPr lang="en-US" sz="2800" dirty="0" smtClean="0">
                <a:latin typeface="Times New Roman" pitchFamily="18" charset="0"/>
                <a:cs typeface="Times New Roman" pitchFamily="18" charset="0"/>
              </a:rPr>
              <a:t>Groups of genetically similar individuals are circled. </a:t>
            </a:r>
            <a:endParaRPr lang="en-US"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9_3"/>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086600" cy="4419600"/>
          </a:xfrm>
          <a:prstGeom prst="rect">
            <a:avLst/>
          </a:prstGeom>
          <a:noFill/>
          <a:ln>
            <a:noFill/>
          </a:ln>
        </p:spPr>
      </p:pic>
      <p:sp>
        <p:nvSpPr>
          <p:cNvPr id="5"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9.3 </a:t>
            </a:r>
            <a:endParaRPr lang="en-US" dirty="0">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97155" y="147639"/>
            <a:ext cx="9046845" cy="1754326"/>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Figure 9.4 Frequency histogram of juvenile starling dispersal distances.  Note that the x-axis has a discontinuous scale. </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9.4 </a:t>
            </a:r>
            <a:endParaRPr lang="en-US" dirty="0">
              <a:latin typeface="Times New Roman" pitchFamily="18" charset="0"/>
              <a:cs typeface="Times New Roman"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59155" y="1901964"/>
            <a:ext cx="7046595" cy="43908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9.5 </a:t>
            </a:r>
            <a:endParaRPr lang="en-US" dirty="0">
              <a:latin typeface="Times New Roman" pitchFamily="18" charset="0"/>
              <a:cs typeface="Times New Roman" pitchFamily="18" charset="0"/>
            </a:endParaRPr>
          </a:p>
        </p:txBody>
      </p:sp>
      <p:pic>
        <p:nvPicPr>
          <p:cNvPr id="4" name="Picture 3" descr="http://www.landscapeimagery.com/arthur10.jpg"/>
          <p:cNvPicPr/>
          <p:nvPr/>
        </p:nvPicPr>
        <p:blipFill>
          <a:blip r:embed="rId3">
            <a:extLst>
              <a:ext uri="{28A0092B-C50C-407E-A947-70E740481C1C}">
                <a14:useLocalDpi xmlns:a14="http://schemas.microsoft.com/office/drawing/2010/main" val="0"/>
              </a:ext>
            </a:extLst>
          </a:blip>
          <a:srcRect/>
          <a:stretch>
            <a:fillRect/>
          </a:stretch>
        </p:blipFill>
        <p:spPr bwMode="auto">
          <a:xfrm>
            <a:off x="1656346" y="395083"/>
            <a:ext cx="5775268" cy="58977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5905500" y="147638"/>
            <a:ext cx="3238500" cy="2862322"/>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Distribution of flight distances for bumblebees and butterflies visiting flowers</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42620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9.6 </a:t>
            </a:r>
            <a:endParaRPr lang="en-US" dirty="0">
              <a:latin typeface="Times New Roman" pitchFamily="18" charset="0"/>
              <a:cs typeface="Times New Roman" pitchFamily="18" charset="0"/>
            </a:endParaRPr>
          </a:p>
        </p:txBody>
      </p:sp>
      <p:pic>
        <p:nvPicPr>
          <p:cNvPr id="4" name="Picture 3" descr="Figure9_6.gif"/>
          <p:cNvPicPr/>
          <p:nvPr/>
        </p:nvPicPr>
        <p:blipFill>
          <a:blip r:embed="rId3"/>
          <a:stretch>
            <a:fillRect/>
          </a:stretch>
        </p:blipFill>
        <p:spPr>
          <a:xfrm>
            <a:off x="552450" y="0"/>
            <a:ext cx="5068997" cy="64971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14545</TotalTime>
  <Words>2297</Words>
  <Application>Microsoft Macintosh PowerPoint</Application>
  <PresentationFormat>On-screen Show (4:3)</PresentationFormat>
  <Paragraphs>175</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Malcolm Campbell</cp:lastModifiedBy>
  <cp:revision>698</cp:revision>
  <dcterms:created xsi:type="dcterms:W3CDTF">2010-03-23T21:30:28Z</dcterms:created>
  <dcterms:modified xsi:type="dcterms:W3CDTF">2011-08-22T20:56:42Z</dcterms:modified>
</cp:coreProperties>
</file>